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74" r:id="rId1"/>
  </p:sldMasterIdLst>
  <p:notesMasterIdLst>
    <p:notesMasterId r:id="rId28"/>
  </p:notesMasterIdLst>
  <p:handoutMasterIdLst>
    <p:handoutMasterId r:id="rId29"/>
  </p:handoutMasterIdLst>
  <p:sldIdLst>
    <p:sldId id="279" r:id="rId2"/>
    <p:sldId id="414" r:id="rId3"/>
    <p:sldId id="286" r:id="rId4"/>
    <p:sldId id="468" r:id="rId5"/>
    <p:sldId id="469" r:id="rId6"/>
    <p:sldId id="470" r:id="rId7"/>
    <p:sldId id="488" r:id="rId8"/>
    <p:sldId id="410" r:id="rId9"/>
    <p:sldId id="489" r:id="rId10"/>
    <p:sldId id="415" r:id="rId11"/>
    <p:sldId id="399" r:id="rId12"/>
    <p:sldId id="338" r:id="rId13"/>
    <p:sldId id="471" r:id="rId14"/>
    <p:sldId id="380" r:id="rId15"/>
    <p:sldId id="417" r:id="rId16"/>
    <p:sldId id="474" r:id="rId17"/>
    <p:sldId id="503" r:id="rId18"/>
    <p:sldId id="502" r:id="rId19"/>
    <p:sldId id="501" r:id="rId20"/>
    <p:sldId id="500" r:id="rId21"/>
    <p:sldId id="499" r:id="rId22"/>
    <p:sldId id="498" r:id="rId23"/>
    <p:sldId id="495" r:id="rId24"/>
    <p:sldId id="496" r:id="rId25"/>
    <p:sldId id="497" r:id="rId26"/>
    <p:sldId id="466" r:id="rId27"/>
  </p:sldIdLst>
  <p:sldSz cx="9144000" cy="6858000" type="screen4x3"/>
  <p:notesSz cx="6797675" cy="992822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나눔고딕" pitchFamily="50" charset="-127"/>
        <a:ea typeface="나눔고딕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나눔고딕" pitchFamily="50" charset="-127"/>
        <a:ea typeface="나눔고딕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나눔고딕" pitchFamily="50" charset="-127"/>
        <a:ea typeface="나눔고딕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나눔고딕" pitchFamily="50" charset="-127"/>
        <a:ea typeface="나눔고딕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나눔고딕" pitchFamily="50" charset="-127"/>
        <a:ea typeface="나눔고딕" pitchFamily="50" charset="-127"/>
        <a:cs typeface="+mn-cs"/>
      </a:defRPr>
    </a:lvl5pPr>
    <a:lvl6pPr marL="2286000" algn="l" defTabSz="914400" rtl="0" eaLnBrk="1" latinLnBrk="1" hangingPunct="1">
      <a:defRPr kumimoji="1" sz="800" kern="1200">
        <a:solidFill>
          <a:schemeClr val="tx1"/>
        </a:solidFill>
        <a:latin typeface="나눔고딕" pitchFamily="50" charset="-127"/>
        <a:ea typeface="나눔고딕" pitchFamily="50" charset="-127"/>
        <a:cs typeface="+mn-cs"/>
      </a:defRPr>
    </a:lvl6pPr>
    <a:lvl7pPr marL="2743200" algn="l" defTabSz="914400" rtl="0" eaLnBrk="1" latinLnBrk="1" hangingPunct="1">
      <a:defRPr kumimoji="1" sz="800" kern="1200">
        <a:solidFill>
          <a:schemeClr val="tx1"/>
        </a:solidFill>
        <a:latin typeface="나눔고딕" pitchFamily="50" charset="-127"/>
        <a:ea typeface="나눔고딕" pitchFamily="50" charset="-127"/>
        <a:cs typeface="+mn-cs"/>
      </a:defRPr>
    </a:lvl7pPr>
    <a:lvl8pPr marL="3200400" algn="l" defTabSz="914400" rtl="0" eaLnBrk="1" latinLnBrk="1" hangingPunct="1">
      <a:defRPr kumimoji="1" sz="800" kern="1200">
        <a:solidFill>
          <a:schemeClr val="tx1"/>
        </a:solidFill>
        <a:latin typeface="나눔고딕" pitchFamily="50" charset="-127"/>
        <a:ea typeface="나눔고딕" pitchFamily="50" charset="-127"/>
        <a:cs typeface="+mn-cs"/>
      </a:defRPr>
    </a:lvl8pPr>
    <a:lvl9pPr marL="3657600" algn="l" defTabSz="914400" rtl="0" eaLnBrk="1" latinLnBrk="1" hangingPunct="1">
      <a:defRPr kumimoji="1" sz="800" kern="1200">
        <a:solidFill>
          <a:schemeClr val="tx1"/>
        </a:solidFill>
        <a:latin typeface="나눔고딕" pitchFamily="50" charset="-127"/>
        <a:ea typeface="나눔고딕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928">
          <p15:clr>
            <a:srgbClr val="A4A3A4"/>
          </p15:clr>
        </p15:guide>
        <p15:guide id="3" pos="2921">
          <p15:clr>
            <a:srgbClr val="A4A3A4"/>
          </p15:clr>
        </p15:guide>
        <p15:guide id="4" pos="2828">
          <p15:clr>
            <a:srgbClr val="A4A3A4"/>
          </p15:clr>
        </p15:guide>
        <p15:guide id="5" pos="292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8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600"/>
    <a:srgbClr val="996633"/>
    <a:srgbClr val="FF9966"/>
    <a:srgbClr val="FF66FF"/>
    <a:srgbClr val="CCE8EA"/>
    <a:srgbClr val="DEF1F2"/>
    <a:srgbClr val="B2B2B2"/>
    <a:srgbClr val="66330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83" autoAdjust="0"/>
    <p:restoredTop sz="92435" autoAdjust="0"/>
  </p:normalViewPr>
  <p:slideViewPr>
    <p:cSldViewPr snapToGrid="0">
      <p:cViewPr>
        <p:scale>
          <a:sx n="100" d="100"/>
          <a:sy n="100" d="100"/>
        </p:scale>
        <p:origin x="-2328" y="-246"/>
      </p:cViewPr>
      <p:guideLst>
        <p:guide orient="horz" pos="2160"/>
        <p:guide pos="2928"/>
        <p:guide pos="2921"/>
        <p:guide pos="2828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864"/>
    </p:cViewPr>
  </p:sorterViewPr>
  <p:notesViewPr>
    <p:cSldViewPr snapToGrid="0">
      <p:cViewPr varScale="1">
        <p:scale>
          <a:sx n="84" d="100"/>
          <a:sy n="84" d="100"/>
        </p:scale>
        <p:origin x="-2016" y="-84"/>
      </p:cViewPr>
      <p:guideLst>
        <p:guide orient="horz" pos="3128"/>
        <p:guide pos="2141"/>
      </p:guideLst>
    </p:cSldViewPr>
  </p:notesViewPr>
  <p:gridSpacing cx="360045" cy="36004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>
            <a:lvl1pPr algn="l" defTabSz="914443">
              <a:defRPr sz="11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>
            <a:lvl1pPr algn="r" defTabSz="914443">
              <a:defRPr sz="11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3" tIns="45706" rIns="91413" bIns="45706" numCol="1" anchor="b" anchorCtr="0" compatLnSpc="1">
            <a:prstTxWarp prst="textNoShape">
              <a:avLst/>
            </a:prstTxWarp>
          </a:bodyPr>
          <a:lstStyle>
            <a:lvl1pPr algn="l" defTabSz="914443">
              <a:defRPr sz="11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3" tIns="45706" rIns="91413" bIns="45706" numCol="1" anchor="b" anchorCtr="0" compatLnSpc="1">
            <a:prstTxWarp prst="textNoShape">
              <a:avLst/>
            </a:prstTxWarp>
          </a:bodyPr>
          <a:lstStyle>
            <a:lvl1pPr algn="r" defTabSz="914443">
              <a:defRPr sz="11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133DFC7F-E1EB-43FC-8757-B959F58C08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82022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>
            <a:lvl1pPr algn="l" defTabSz="914443">
              <a:defRPr sz="11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>
            <a:lvl1pPr algn="r" defTabSz="914443">
              <a:defRPr sz="11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2525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3" tIns="45706" rIns="91413" bIns="45706" numCol="1" anchor="b" anchorCtr="0" compatLnSpc="1">
            <a:prstTxWarp prst="textNoShape">
              <a:avLst/>
            </a:prstTxWarp>
          </a:bodyPr>
          <a:lstStyle>
            <a:lvl1pPr algn="l" defTabSz="914443">
              <a:defRPr sz="11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3" tIns="45706" rIns="91413" bIns="45706" numCol="1" anchor="b" anchorCtr="0" compatLnSpc="1">
            <a:prstTxWarp prst="textNoShape">
              <a:avLst/>
            </a:prstTxWarp>
          </a:bodyPr>
          <a:lstStyle>
            <a:lvl1pPr algn="r" defTabSz="914443">
              <a:defRPr sz="11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C94A196-3AB3-4DBA-A228-053F5A6D3EF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484214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smtClean="0"/>
              <a:t>안녕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94A196-3AB3-4DBA-A228-053F5A6D3EFB}" type="slidenum">
              <a:rPr lang="en-US" altLang="ko-KR" smtClean="0"/>
              <a:pPr>
                <a:defRPr/>
              </a:pPr>
              <a:t>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543880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en-US" smtClean="0"/>
          </a:p>
        </p:txBody>
      </p:sp>
      <p:sp>
        <p:nvSpPr>
          <p:cNvPr id="1741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9F52C6C-A075-4E19-B5E4-4EE312D4DFE5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8241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en-US" smtClean="0"/>
          </a:p>
        </p:txBody>
      </p:sp>
      <p:sp>
        <p:nvSpPr>
          <p:cNvPr id="1741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9F52C6C-A075-4E19-B5E4-4EE312D4DFE5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8241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en-US" smtClean="0"/>
          </a:p>
        </p:txBody>
      </p:sp>
      <p:sp>
        <p:nvSpPr>
          <p:cNvPr id="1741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9F52C6C-A075-4E19-B5E4-4EE312D4DFE5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24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824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30000"/>
              </a:lnSpc>
              <a:defRPr/>
            </a:pPr>
            <a:endParaRPr lang="ko-KR" altLang="en-US" dirty="0"/>
          </a:p>
        </p:txBody>
      </p:sp>
      <p:sp>
        <p:nvSpPr>
          <p:cNvPr id="2765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400"/>
            <a:fld id="{AE9F1BB1-F909-4C0A-8CFC-79FB003DA187}" type="slidenum">
              <a:rPr lang="en-US" altLang="ko-KR" smtClean="0"/>
              <a:pPr defTabSz="914400"/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043108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en-US" smtClean="0"/>
          </a:p>
        </p:txBody>
      </p:sp>
      <p:sp>
        <p:nvSpPr>
          <p:cNvPr id="1741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9F52C6C-A075-4E19-B5E4-4EE312D4DFE5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824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en-US" smtClean="0"/>
          </a:p>
        </p:txBody>
      </p:sp>
      <p:sp>
        <p:nvSpPr>
          <p:cNvPr id="1741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9F52C6C-A075-4E19-B5E4-4EE312D4DFE5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824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en-US" smtClean="0"/>
          </a:p>
        </p:txBody>
      </p:sp>
      <p:sp>
        <p:nvSpPr>
          <p:cNvPr id="1741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9F52C6C-A075-4E19-B5E4-4EE312D4DFE5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824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en-US" smtClean="0"/>
          </a:p>
        </p:txBody>
      </p:sp>
      <p:sp>
        <p:nvSpPr>
          <p:cNvPr id="1741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9F52C6C-A075-4E19-B5E4-4EE312D4DFE5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824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en-US" smtClean="0"/>
          </a:p>
        </p:txBody>
      </p:sp>
      <p:sp>
        <p:nvSpPr>
          <p:cNvPr id="1741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9F52C6C-A075-4E19-B5E4-4EE312D4DFE5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824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en-US" smtClean="0"/>
          </a:p>
        </p:txBody>
      </p:sp>
      <p:sp>
        <p:nvSpPr>
          <p:cNvPr id="1741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9F52C6C-A075-4E19-B5E4-4EE312D4DFE5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824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en-US" smtClean="0"/>
          </a:p>
        </p:txBody>
      </p:sp>
      <p:sp>
        <p:nvSpPr>
          <p:cNvPr id="1741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9F52C6C-A075-4E19-B5E4-4EE312D4DFE5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824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7"/>
          <p:cNvSpPr>
            <a:spLocks noChangeArrowheads="1"/>
          </p:cNvSpPr>
          <p:nvPr userDrawn="1"/>
        </p:nvSpPr>
        <p:spPr bwMode="auto">
          <a:xfrm>
            <a:off x="7488238" y="5229225"/>
            <a:ext cx="1404937" cy="1404938"/>
          </a:xfrm>
          <a:prstGeom prst="roundRect">
            <a:avLst>
              <a:gd name="adj" fmla="val 5310"/>
            </a:avLst>
          </a:prstGeom>
          <a:solidFill>
            <a:srgbClr val="DFDFDF">
              <a:alpha val="50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en-US" sz="10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9" name="AutoShape 29"/>
          <p:cNvSpPr>
            <a:spLocks noChangeArrowheads="1"/>
          </p:cNvSpPr>
          <p:nvPr userDrawn="1"/>
        </p:nvSpPr>
        <p:spPr bwMode="auto">
          <a:xfrm>
            <a:off x="6057900" y="3817938"/>
            <a:ext cx="1404938" cy="1404937"/>
          </a:xfrm>
          <a:prstGeom prst="roundRect">
            <a:avLst>
              <a:gd name="adj" fmla="val 5310"/>
            </a:avLst>
          </a:prstGeom>
          <a:solidFill>
            <a:srgbClr val="CFE3BE">
              <a:alpha val="50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en-US" sz="10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0" name="AutoShape 30"/>
          <p:cNvSpPr>
            <a:spLocks noChangeArrowheads="1"/>
          </p:cNvSpPr>
          <p:nvPr userDrawn="1"/>
        </p:nvSpPr>
        <p:spPr bwMode="auto">
          <a:xfrm>
            <a:off x="287338" y="908050"/>
            <a:ext cx="7165975" cy="1404938"/>
          </a:xfrm>
          <a:prstGeom prst="roundRect">
            <a:avLst>
              <a:gd name="adj" fmla="val 5310"/>
            </a:avLst>
          </a:prstGeom>
          <a:solidFill>
            <a:srgbClr val="6DA2F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sz="2800" b="1" baseline="0" smtClean="0">
                <a:effectLst/>
                <a:latin typeface="새굴림" panose="02030600000101010101" pitchFamily="18" charset="-127"/>
                <a:ea typeface="새굴림" panose="02030600000101010101" pitchFamily="18" charset="-127"/>
              </a:rPr>
              <a:t>㈜웨이오디오 회사소개</a:t>
            </a:r>
            <a:endParaRPr lang="en-US" altLang="ko-KR" sz="2800" b="1" baseline="0" smtClean="0">
              <a:effectLst/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sp>
        <p:nvSpPr>
          <p:cNvPr id="12" name="AutoShape 33"/>
          <p:cNvSpPr>
            <a:spLocks noChangeArrowheads="1"/>
          </p:cNvSpPr>
          <p:nvPr userDrawn="1"/>
        </p:nvSpPr>
        <p:spPr bwMode="auto">
          <a:xfrm>
            <a:off x="287338" y="3789363"/>
            <a:ext cx="1404937" cy="1404937"/>
          </a:xfrm>
          <a:prstGeom prst="roundRect">
            <a:avLst>
              <a:gd name="adj" fmla="val 5310"/>
            </a:avLst>
          </a:prstGeom>
          <a:solidFill>
            <a:srgbClr val="DFDFD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en-US" sz="10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3" name="AutoShape 34"/>
          <p:cNvSpPr>
            <a:spLocks noChangeArrowheads="1"/>
          </p:cNvSpPr>
          <p:nvPr userDrawn="1"/>
        </p:nvSpPr>
        <p:spPr bwMode="auto">
          <a:xfrm>
            <a:off x="287338" y="2349500"/>
            <a:ext cx="1404937" cy="1404938"/>
          </a:xfrm>
          <a:prstGeom prst="roundRect">
            <a:avLst>
              <a:gd name="adj" fmla="val 5310"/>
            </a:avLst>
          </a:prstGeom>
          <a:solidFill>
            <a:srgbClr val="96AAFB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en-US" sz="10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4" name="AutoShape 35"/>
          <p:cNvSpPr>
            <a:spLocks noChangeArrowheads="1"/>
          </p:cNvSpPr>
          <p:nvPr userDrawn="1"/>
        </p:nvSpPr>
        <p:spPr bwMode="auto">
          <a:xfrm>
            <a:off x="287338" y="5229225"/>
            <a:ext cx="1404937" cy="1404938"/>
          </a:xfrm>
          <a:prstGeom prst="roundRect">
            <a:avLst>
              <a:gd name="adj" fmla="val 5310"/>
            </a:avLst>
          </a:prstGeom>
          <a:solidFill>
            <a:srgbClr val="CFE3BE">
              <a:alpha val="50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en-US" sz="10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5" name="AutoShape 36"/>
          <p:cNvSpPr>
            <a:spLocks noChangeArrowheads="1"/>
          </p:cNvSpPr>
          <p:nvPr userDrawn="1"/>
        </p:nvSpPr>
        <p:spPr bwMode="auto">
          <a:xfrm>
            <a:off x="1728788" y="3789363"/>
            <a:ext cx="1404937" cy="1404937"/>
          </a:xfrm>
          <a:prstGeom prst="roundRect">
            <a:avLst>
              <a:gd name="adj" fmla="val 5310"/>
            </a:avLst>
          </a:prstGeom>
          <a:solidFill>
            <a:srgbClr val="CFE3BE">
              <a:alpha val="50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en-US" sz="10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6" name="AutoShape 37"/>
          <p:cNvSpPr>
            <a:spLocks noChangeArrowheads="1"/>
          </p:cNvSpPr>
          <p:nvPr userDrawn="1"/>
        </p:nvSpPr>
        <p:spPr bwMode="auto">
          <a:xfrm>
            <a:off x="1728788" y="2349500"/>
            <a:ext cx="1404937" cy="1404938"/>
          </a:xfrm>
          <a:prstGeom prst="roundRect">
            <a:avLst>
              <a:gd name="adj" fmla="val 5310"/>
            </a:avLst>
          </a:prstGeom>
          <a:solidFill>
            <a:srgbClr val="DFDFDF">
              <a:alpha val="50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en-US" sz="10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7" name="AutoShape 38"/>
          <p:cNvSpPr>
            <a:spLocks noChangeArrowheads="1"/>
          </p:cNvSpPr>
          <p:nvPr userDrawn="1"/>
        </p:nvSpPr>
        <p:spPr bwMode="auto">
          <a:xfrm>
            <a:off x="1728788" y="5229225"/>
            <a:ext cx="1404937" cy="1404938"/>
          </a:xfrm>
          <a:prstGeom prst="roundRect">
            <a:avLst>
              <a:gd name="adj" fmla="val 5310"/>
            </a:avLst>
          </a:prstGeom>
          <a:solidFill>
            <a:srgbClr val="96AAFB">
              <a:alpha val="39999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en-US" sz="10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8" name="AutoShape 39"/>
          <p:cNvSpPr>
            <a:spLocks noChangeArrowheads="1"/>
          </p:cNvSpPr>
          <p:nvPr userDrawn="1"/>
        </p:nvSpPr>
        <p:spPr bwMode="auto">
          <a:xfrm>
            <a:off x="3168650" y="3789363"/>
            <a:ext cx="1404938" cy="1404937"/>
          </a:xfrm>
          <a:prstGeom prst="roundRect">
            <a:avLst>
              <a:gd name="adj" fmla="val 5310"/>
            </a:avLst>
          </a:prstGeom>
          <a:solidFill>
            <a:srgbClr val="96AAFB">
              <a:alpha val="39999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en-US" sz="10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9" name="AutoShape 40"/>
          <p:cNvSpPr>
            <a:spLocks noChangeArrowheads="1"/>
          </p:cNvSpPr>
          <p:nvPr userDrawn="1"/>
        </p:nvSpPr>
        <p:spPr bwMode="auto">
          <a:xfrm>
            <a:off x="3168650" y="2349500"/>
            <a:ext cx="1404938" cy="1404938"/>
          </a:xfrm>
          <a:prstGeom prst="roundRect">
            <a:avLst>
              <a:gd name="adj" fmla="val 5310"/>
            </a:avLst>
          </a:prstGeom>
          <a:solidFill>
            <a:srgbClr val="CFE3BE">
              <a:alpha val="50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en-US" sz="10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0" name="AutoShape 41"/>
          <p:cNvSpPr>
            <a:spLocks noChangeArrowheads="1"/>
          </p:cNvSpPr>
          <p:nvPr userDrawn="1"/>
        </p:nvSpPr>
        <p:spPr bwMode="auto">
          <a:xfrm>
            <a:off x="3168650" y="5229225"/>
            <a:ext cx="1404938" cy="1404938"/>
          </a:xfrm>
          <a:prstGeom prst="roundRect">
            <a:avLst>
              <a:gd name="adj" fmla="val 5310"/>
            </a:avLst>
          </a:prstGeom>
          <a:solidFill>
            <a:srgbClr val="DFDFDF">
              <a:alpha val="50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en-US" sz="10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1" name="AutoShape 42"/>
          <p:cNvSpPr>
            <a:spLocks noChangeArrowheads="1"/>
          </p:cNvSpPr>
          <p:nvPr userDrawn="1"/>
        </p:nvSpPr>
        <p:spPr bwMode="auto">
          <a:xfrm>
            <a:off x="4608513" y="3789363"/>
            <a:ext cx="1404937" cy="1404937"/>
          </a:xfrm>
          <a:prstGeom prst="roundRect">
            <a:avLst>
              <a:gd name="adj" fmla="val 5310"/>
            </a:avLst>
          </a:prstGeom>
          <a:solidFill>
            <a:srgbClr val="DFDFDF">
              <a:alpha val="50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en-US" sz="10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2" name="AutoShape 43"/>
          <p:cNvSpPr>
            <a:spLocks noChangeArrowheads="1"/>
          </p:cNvSpPr>
          <p:nvPr userDrawn="1"/>
        </p:nvSpPr>
        <p:spPr bwMode="auto">
          <a:xfrm>
            <a:off x="6048375" y="5229225"/>
            <a:ext cx="1404938" cy="1404938"/>
          </a:xfrm>
          <a:prstGeom prst="roundRect">
            <a:avLst>
              <a:gd name="adj" fmla="val 5310"/>
            </a:avLst>
          </a:prstGeom>
          <a:solidFill>
            <a:srgbClr val="96AAFB">
              <a:alpha val="39999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en-US" sz="10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3" name="AutoShape 44"/>
          <p:cNvSpPr>
            <a:spLocks noChangeArrowheads="1"/>
          </p:cNvSpPr>
          <p:nvPr userDrawn="1"/>
        </p:nvSpPr>
        <p:spPr bwMode="auto">
          <a:xfrm>
            <a:off x="4608513" y="5229225"/>
            <a:ext cx="1404937" cy="1404938"/>
          </a:xfrm>
          <a:prstGeom prst="roundRect">
            <a:avLst>
              <a:gd name="adj" fmla="val 5310"/>
            </a:avLst>
          </a:prstGeom>
          <a:solidFill>
            <a:srgbClr val="CFE3BE">
              <a:alpha val="50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en-US" sz="10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4" name="AutoShape 45"/>
          <p:cNvSpPr>
            <a:spLocks noChangeArrowheads="1"/>
          </p:cNvSpPr>
          <p:nvPr userDrawn="1"/>
        </p:nvSpPr>
        <p:spPr bwMode="auto">
          <a:xfrm>
            <a:off x="4606925" y="2349500"/>
            <a:ext cx="1404938" cy="1404938"/>
          </a:xfrm>
          <a:prstGeom prst="roundRect">
            <a:avLst>
              <a:gd name="adj" fmla="val 5310"/>
            </a:avLst>
          </a:prstGeom>
          <a:solidFill>
            <a:srgbClr val="96AAFB">
              <a:alpha val="39999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en-US" sz="1000" dirty="0">
              <a:latin typeface="HY울릉도M" pitchFamily="18" charset="-127"/>
              <a:ea typeface="HY울릉도M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561" y="526822"/>
            <a:ext cx="1287654" cy="344292"/>
          </a:xfrm>
          <a:prstGeom prst="rect">
            <a:avLst/>
          </a:prstGeom>
        </p:spPr>
      </p:pic>
      <p:sp>
        <p:nvSpPr>
          <p:cNvPr id="25" name="AutoShape 24"/>
          <p:cNvSpPr>
            <a:spLocks noChangeArrowheads="1"/>
          </p:cNvSpPr>
          <p:nvPr userDrawn="1"/>
        </p:nvSpPr>
        <p:spPr bwMode="auto">
          <a:xfrm>
            <a:off x="7488238" y="908050"/>
            <a:ext cx="1404937" cy="1404938"/>
          </a:xfrm>
          <a:prstGeom prst="roundRect">
            <a:avLst>
              <a:gd name="adj" fmla="val 5310"/>
            </a:avLst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1pPr>
            <a:lvl2pPr marL="742950" indent="-28575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2pPr>
            <a:lvl3pPr marL="1143000" indent="-22860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3pPr>
            <a:lvl4pPr marL="1600200" indent="-22860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4pPr>
            <a:lvl5pPr marL="2057400" indent="-22860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9pPr>
          </a:lstStyle>
          <a:p>
            <a:pPr algn="ctr">
              <a:defRPr/>
            </a:pPr>
            <a:endParaRPr lang="ko-KR" altLang="en-US" sz="100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AutoShape 25" descr="2"/>
          <p:cNvSpPr>
            <a:spLocks noChangeArrowheads="1"/>
          </p:cNvSpPr>
          <p:nvPr userDrawn="1"/>
        </p:nvSpPr>
        <p:spPr bwMode="auto">
          <a:xfrm>
            <a:off x="7497763" y="2341563"/>
            <a:ext cx="1404937" cy="1404937"/>
          </a:xfrm>
          <a:prstGeom prst="roundRect">
            <a:avLst>
              <a:gd name="adj" fmla="val 5310"/>
            </a:avLst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1pPr>
            <a:lvl2pPr marL="742950" indent="-28575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2pPr>
            <a:lvl3pPr marL="1143000" indent="-22860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3pPr>
            <a:lvl4pPr marL="1600200" indent="-22860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4pPr>
            <a:lvl5pPr marL="2057400" indent="-22860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9pPr>
          </a:lstStyle>
          <a:p>
            <a:pPr algn="ctr">
              <a:defRPr/>
            </a:pPr>
            <a:endParaRPr lang="ko-KR" altLang="en-US" sz="100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AutoShape 26" descr="3"/>
          <p:cNvSpPr>
            <a:spLocks noChangeArrowheads="1"/>
          </p:cNvSpPr>
          <p:nvPr userDrawn="1"/>
        </p:nvSpPr>
        <p:spPr bwMode="auto">
          <a:xfrm>
            <a:off x="7497763" y="3783013"/>
            <a:ext cx="1404937" cy="1404937"/>
          </a:xfrm>
          <a:prstGeom prst="roundRect">
            <a:avLst>
              <a:gd name="adj" fmla="val 5310"/>
            </a:avLst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1pPr>
            <a:lvl2pPr marL="742950" indent="-28575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2pPr>
            <a:lvl3pPr marL="1143000" indent="-22860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3pPr>
            <a:lvl4pPr marL="1600200" indent="-22860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4pPr>
            <a:lvl5pPr marL="2057400" indent="-22860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9pPr>
          </a:lstStyle>
          <a:p>
            <a:pPr algn="ctr">
              <a:defRPr/>
            </a:pPr>
            <a:endParaRPr lang="ko-KR" altLang="en-US" sz="100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8" name="AutoShape 28" descr="4"/>
          <p:cNvSpPr>
            <a:spLocks noChangeArrowheads="1"/>
          </p:cNvSpPr>
          <p:nvPr userDrawn="1"/>
        </p:nvSpPr>
        <p:spPr bwMode="auto">
          <a:xfrm>
            <a:off x="6057900" y="2343150"/>
            <a:ext cx="1404938" cy="1404938"/>
          </a:xfrm>
          <a:prstGeom prst="roundRect">
            <a:avLst>
              <a:gd name="adj" fmla="val 5310"/>
            </a:avLst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1pPr>
            <a:lvl2pPr marL="742950" indent="-28575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2pPr>
            <a:lvl3pPr marL="1143000" indent="-22860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3pPr>
            <a:lvl4pPr marL="1600200" indent="-22860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4pPr>
            <a:lvl5pPr marL="2057400" indent="-22860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9pPr>
          </a:lstStyle>
          <a:p>
            <a:pPr algn="ctr">
              <a:defRPr/>
            </a:pPr>
            <a:endParaRPr lang="ko-KR" altLang="en-US" sz="100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AutoShape 29"/>
          <p:cNvSpPr>
            <a:spLocks noChangeArrowheads="1"/>
          </p:cNvSpPr>
          <p:nvPr userDrawn="1"/>
        </p:nvSpPr>
        <p:spPr bwMode="auto">
          <a:xfrm>
            <a:off x="6057900" y="3783013"/>
            <a:ext cx="1404938" cy="1404937"/>
          </a:xfrm>
          <a:prstGeom prst="roundRect">
            <a:avLst>
              <a:gd name="adj" fmla="val 5310"/>
            </a:avLst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1pPr>
            <a:lvl2pPr marL="742950" indent="-28575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2pPr>
            <a:lvl3pPr marL="1143000" indent="-22860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3pPr>
            <a:lvl4pPr marL="1600200" indent="-22860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4pPr>
            <a:lvl5pPr marL="2057400" indent="-228600" latinLnBrk="1"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defRPr>
            </a:lvl9pPr>
          </a:lstStyle>
          <a:p>
            <a:pPr algn="ctr">
              <a:defRPr/>
            </a:pPr>
            <a:endParaRPr lang="ko-KR" altLang="en-US" sz="100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CC92A-8E7E-4990-8694-D892D04258D1}" type="datetime1">
              <a:rPr lang="ko-KR" altLang="en-US"/>
              <a:pPr>
                <a:defRPr/>
              </a:pPr>
              <a:t>2017-07-14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FFF33-7498-4265-8862-5110AA865CF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6E5C3-04CB-44B6-A730-565EE5752590}" type="datetime1">
              <a:rPr lang="ko-KR" altLang="en-US"/>
              <a:pPr>
                <a:defRPr/>
              </a:pPr>
              <a:t>2017-07-14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FE66A-7695-48E0-A54D-377D60E618F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026FC-45F4-4792-988B-96A354928776}" type="datetime1">
              <a:rPr lang="ko-KR" altLang="en-US"/>
              <a:pPr>
                <a:defRPr/>
              </a:pPr>
              <a:t>2017-07-14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00E70-9441-436A-904F-73CDD45017D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15B10-3DE9-4E2A-BC4F-07F395909F80}" type="datetime1">
              <a:rPr lang="ko-KR" altLang="en-US"/>
              <a:pPr>
                <a:defRPr/>
              </a:pPr>
              <a:t>2017-07-14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BE801-D527-4DA6-A06E-E4338482F13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1D467-17B3-43CB-8D56-E638E22A46FF}" type="datetime1">
              <a:rPr lang="ko-KR" altLang="en-US"/>
              <a:pPr>
                <a:defRPr/>
              </a:pPr>
              <a:t>2017-07-14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F20B6-3119-475F-BD30-9CF4AC9165E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EAED8-75BB-46FF-9AFA-A4F37BEC348D}" type="datetime1">
              <a:rPr lang="ko-KR" altLang="en-US"/>
              <a:pPr>
                <a:defRPr/>
              </a:pPr>
              <a:t>2017-07-14</a:t>
            </a:fld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4DB87-24CF-4F08-AAEC-F40D54030FF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B6E23-837B-43D3-97BC-B054F7C88A0C}" type="datetime1">
              <a:rPr lang="ko-KR" altLang="en-US"/>
              <a:pPr>
                <a:defRPr/>
              </a:pPr>
              <a:t>2017-07-14</a:t>
            </a:fld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92394-55B9-4D85-991A-510E23937EA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E85165-4AF0-4574-989A-549D63A975D5}" type="datetime1">
              <a:rPr lang="ko-KR" altLang="en-US"/>
              <a:pPr>
                <a:defRPr/>
              </a:pPr>
              <a:t>2017-07-14</a:t>
            </a:fld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747B1-04DA-4B10-B362-A551BC70A74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0205F-DFA7-457D-98E0-60030416167A}" type="datetime1">
              <a:rPr lang="ko-KR" altLang="en-US"/>
              <a:pPr>
                <a:defRPr/>
              </a:pPr>
              <a:t>2017-07-14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F08AA-8441-41F8-98D0-67F14D7D2EE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E661E-6686-42AC-8A5E-BAE9A97B0798}" type="datetime1">
              <a:rPr lang="ko-KR" altLang="en-US"/>
              <a:pPr>
                <a:defRPr/>
              </a:pPr>
              <a:t>2017-07-14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EF366-760F-426E-BC67-C9C99411A4A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35A5243-26D2-413F-8FA9-A265ED46933F}" type="datetime1">
              <a:rPr lang="ko-KR" altLang="en-US"/>
              <a:pPr>
                <a:defRPr/>
              </a:pPr>
              <a:t>2017-07-14</a:t>
            </a:fld>
            <a:endParaRPr lang="en-US" altLang="ko-KR" dirty="0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55875" y="64166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HY울릉도M" pitchFamily="18" charset="-127"/>
                <a:ea typeface="HY울릉도M" pitchFamily="18" charset="-127"/>
              </a:defRPr>
            </a:lvl1pPr>
          </a:lstStyle>
          <a:p>
            <a:pPr>
              <a:defRPr/>
            </a:pPr>
            <a:fld id="{F237D8AC-FCC6-42AD-B64D-5B8DF0609953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58385" name="AutoShape 17"/>
          <p:cNvSpPr>
            <a:spLocks noChangeArrowheads="1"/>
          </p:cNvSpPr>
          <p:nvPr userDrawn="1"/>
        </p:nvSpPr>
        <p:spPr bwMode="auto">
          <a:xfrm>
            <a:off x="0" y="6669088"/>
            <a:ext cx="7848600" cy="73025"/>
          </a:xfrm>
          <a:prstGeom prst="roundRect">
            <a:avLst>
              <a:gd name="adj" fmla="val 5310"/>
            </a:avLst>
          </a:prstGeom>
          <a:solidFill>
            <a:srgbClr val="DFDFD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ko-KR" sz="3600" dirty="0">
              <a:effectLst>
                <a:outerShdw blurRad="38100" dist="38100" dir="2700000" algn="tl">
                  <a:srgbClr val="FFFFFF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58406" name="AutoShape 38"/>
          <p:cNvSpPr>
            <a:spLocks noChangeArrowheads="1"/>
          </p:cNvSpPr>
          <p:nvPr userDrawn="1"/>
        </p:nvSpPr>
        <p:spPr bwMode="auto">
          <a:xfrm>
            <a:off x="34925" y="404813"/>
            <a:ext cx="7921625" cy="541337"/>
          </a:xfrm>
          <a:prstGeom prst="roundRect">
            <a:avLst>
              <a:gd name="adj" fmla="val 5310"/>
            </a:avLst>
          </a:prstGeom>
          <a:solidFill>
            <a:srgbClr val="DFDFD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ko-KR" sz="3600" dirty="0">
              <a:effectLst>
                <a:outerShdw blurRad="38100" dist="38100" dir="2700000" algn="tl">
                  <a:srgbClr val="FFFFFF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58407" name="AutoShape 39"/>
          <p:cNvSpPr>
            <a:spLocks noChangeArrowheads="1"/>
          </p:cNvSpPr>
          <p:nvPr userDrawn="1"/>
        </p:nvSpPr>
        <p:spPr bwMode="auto">
          <a:xfrm>
            <a:off x="8569325" y="404813"/>
            <a:ext cx="539750" cy="541337"/>
          </a:xfrm>
          <a:prstGeom prst="roundRect">
            <a:avLst>
              <a:gd name="adj" fmla="val 5310"/>
            </a:avLst>
          </a:prstGeom>
          <a:solidFill>
            <a:srgbClr val="6DA2F7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ko-KR" sz="3600" dirty="0">
              <a:effectLst>
                <a:outerShdw blurRad="38100" dist="38100" dir="2700000" algn="tl">
                  <a:srgbClr val="FFFFFF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58408" name="AutoShape 40"/>
          <p:cNvSpPr>
            <a:spLocks noChangeArrowheads="1"/>
          </p:cNvSpPr>
          <p:nvPr userDrawn="1"/>
        </p:nvSpPr>
        <p:spPr bwMode="auto">
          <a:xfrm>
            <a:off x="7993063" y="404813"/>
            <a:ext cx="539750" cy="541337"/>
          </a:xfrm>
          <a:prstGeom prst="roundRect">
            <a:avLst>
              <a:gd name="adj" fmla="val 5310"/>
            </a:avLst>
          </a:prstGeom>
          <a:solidFill>
            <a:srgbClr val="CFE3BE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ko-KR" sz="3600" dirty="0">
              <a:effectLst>
                <a:outerShdw blurRad="38100" dist="38100" dir="2700000" algn="tl">
                  <a:srgbClr val="FFFFFF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4" y="6463734"/>
            <a:ext cx="1232017" cy="3294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55" r:id="rId2"/>
    <p:sldLayoutId id="2147484156" r:id="rId3"/>
    <p:sldLayoutId id="2147484157" r:id="rId4"/>
    <p:sldLayoutId id="2147484158" r:id="rId5"/>
    <p:sldLayoutId id="2147484159" r:id="rId6"/>
    <p:sldLayoutId id="2147484160" r:id="rId7"/>
    <p:sldLayoutId id="2147484161" r:id="rId8"/>
    <p:sldLayoutId id="2147484162" r:id="rId9"/>
    <p:sldLayoutId id="2147484163" r:id="rId10"/>
    <p:sldLayoutId id="2147484164" r:id="rId1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g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48.jpeg"/><Relationship Id="rId7" Type="http://schemas.openxmlformats.org/officeDocument/2006/relationships/image" Target="../media/image52.png"/><Relationship Id="rId12" Type="http://schemas.openxmlformats.org/officeDocument/2006/relationships/image" Target="../media/image55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11" Type="http://schemas.openxmlformats.org/officeDocument/2006/relationships/hyperlink" Target="http://www.google.co.kr/url?sa=i&amp;rct=j&amp;q=&amp;esrc=s&amp;source=images&amp;cd=&amp;cad=rja&amp;uact=8&amp;docid=K0idvfkP7p-gZM&amp;tbnid=EKR_GC2JJKVnkM:&amp;ved=0CAUQjRw&amp;url=http://jp.yamaha.com/news_release/2013/13083001.html&amp;ei=jBoxU7jUNMfIlAXZkoHoAw&amp;bvm=bv.63587204,d.dGI&amp;psig=AFQjCNHlhDWt2cFLouyEprdLtHxdLuTsLw&amp;ust=1395813373897035" TargetMode="External"/><Relationship Id="rId5" Type="http://schemas.openxmlformats.org/officeDocument/2006/relationships/image" Target="../media/image50.png"/><Relationship Id="rId10" Type="http://schemas.openxmlformats.org/officeDocument/2006/relationships/image" Target="../media/image54.jpeg"/><Relationship Id="rId4" Type="http://schemas.openxmlformats.org/officeDocument/2006/relationships/image" Target="../media/image49.jpeg"/><Relationship Id="rId9" Type="http://schemas.openxmlformats.org/officeDocument/2006/relationships/image" Target="../media/image5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hyperlink" Target="http://nexo-sa.com/images/content/product31_6_lightbox.jpg" TargetMode="External"/><Relationship Id="rId7" Type="http://schemas.openxmlformats.org/officeDocument/2006/relationships/image" Target="../media/image59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hyperlink" Target="http://nexo-sa.com/images/content/product31_2_lightbox.jpg" TargetMode="External"/><Relationship Id="rId4" Type="http://schemas.openxmlformats.org/officeDocument/2006/relationships/image" Target="../media/image5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jpeg"/><Relationship Id="rId1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29"/>
          <p:cNvGrpSpPr>
            <a:grpSpLocks/>
          </p:cNvGrpSpPr>
          <p:nvPr/>
        </p:nvGrpSpPr>
        <p:grpSpPr bwMode="auto">
          <a:xfrm>
            <a:off x="1550704" y="2838499"/>
            <a:ext cx="6278846" cy="560388"/>
            <a:chOff x="3237694" y="2520944"/>
            <a:chExt cx="5227791" cy="560321"/>
          </a:xfrm>
        </p:grpSpPr>
        <p:sp>
          <p:nvSpPr>
            <p:cNvPr id="7" name="직사각형 6"/>
            <p:cNvSpPr/>
            <p:nvPr/>
          </p:nvSpPr>
          <p:spPr>
            <a:xfrm>
              <a:off x="3321809" y="3028883"/>
              <a:ext cx="5143676" cy="46032"/>
            </a:xfrm>
            <a:prstGeom prst="rect">
              <a:avLst/>
            </a:prstGeom>
            <a:gradFill>
              <a:gsLst>
                <a:gs pos="0">
                  <a:srgbClr val="7030A0"/>
                </a:gs>
                <a:gs pos="100000">
                  <a:srgbClr val="0070C0">
                    <a:alpha val="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/>
            </a:p>
          </p:txBody>
        </p:sp>
        <p:sp>
          <p:nvSpPr>
            <p:cNvPr id="8" name="모서리가 둥근 직사각형 7"/>
            <p:cNvSpPr/>
            <p:nvPr/>
          </p:nvSpPr>
          <p:spPr>
            <a:xfrm>
              <a:off x="3237694" y="2520944"/>
              <a:ext cx="577598" cy="560321"/>
            </a:xfrm>
            <a:prstGeom prst="roundRect">
              <a:avLst/>
            </a:prstGeom>
            <a:solidFill>
              <a:srgbClr val="7030A0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ko-KR" sz="3600" dirty="0">
                  <a:latin typeface="휴먼둥근헤드라인" pitchFamily="18" charset="-127"/>
                  <a:ea typeface="휴먼둥근헤드라인" pitchFamily="18" charset="-127"/>
                </a:rPr>
                <a:t>Ⅱ</a:t>
              </a:r>
              <a:endParaRPr lang="ko-KR" altLang="en-US" sz="3600" dirty="0">
                <a:latin typeface="휴먼둥근헤드라인" pitchFamily="18" charset="-127"/>
                <a:ea typeface="휴먼둥근헤드라인" pitchFamily="18" charset="-127"/>
              </a:endParaRPr>
            </a:p>
          </p:txBody>
        </p:sp>
        <p:sp>
          <p:nvSpPr>
            <p:cNvPr id="9" name="Text Box 54"/>
            <p:cNvSpPr txBox="1">
              <a:spLocks noChangeArrowheads="1"/>
            </p:cNvSpPr>
            <p:nvPr/>
          </p:nvSpPr>
          <p:spPr bwMode="auto">
            <a:xfrm>
              <a:off x="4078838" y="2597134"/>
              <a:ext cx="4292265" cy="4000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2">
                  <a:lumMod val="20000"/>
                  <a:lumOff val="80000"/>
                </a:schemeClr>
              </a:outerShdw>
            </a:effectLst>
          </p:spPr>
          <p:txBody>
            <a:bodyPr wrap="square" lIns="0" tIns="0" rIns="0" bIns="0" anchor="ctr">
              <a:spAutoFit/>
            </a:bodyPr>
            <a:lstStyle/>
            <a:p>
              <a:pPr marL="342900" indent="-342900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600" kern="0" smtClean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주요장비소개</a:t>
              </a:r>
              <a:endParaRPr kumimoji="0" lang="ko-KR" altLang="en-US" sz="2600" kern="0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10"/>
          <p:cNvSpPr txBox="1">
            <a:spLocks noChangeArrowheads="1"/>
          </p:cNvSpPr>
          <p:nvPr/>
        </p:nvSpPr>
        <p:spPr bwMode="auto">
          <a:xfrm>
            <a:off x="581025" y="476250"/>
            <a:ext cx="4354077" cy="400110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000" smtClean="0">
                <a:latin typeface="HY울릉도B" pitchFamily="18" charset="-127"/>
                <a:ea typeface="HY울릉도B" pitchFamily="18" charset="-127"/>
              </a:rPr>
              <a:t> </a:t>
            </a:r>
            <a:r>
              <a:rPr lang="en-US" altLang="ko-KR" sz="2000" smtClean="0">
                <a:latin typeface="HY울릉도B" pitchFamily="18" charset="-127"/>
                <a:ea typeface="HY울릉도B" pitchFamily="18" charset="-127"/>
              </a:rPr>
              <a:t>MAIN </a:t>
            </a:r>
            <a:r>
              <a:rPr lang="en-US" altLang="ko-KR" sz="2000" i="1" smtClean="0">
                <a:solidFill>
                  <a:srgbClr val="FF0000"/>
                </a:solidFill>
                <a:latin typeface="HY울릉도B" pitchFamily="18" charset="-127"/>
                <a:ea typeface="HY울릉도B" pitchFamily="18" charset="-127"/>
              </a:rPr>
              <a:t>New </a:t>
            </a:r>
            <a:r>
              <a:rPr lang="en-US" altLang="ko-KR" sz="2000" smtClean="0">
                <a:latin typeface="HY울릉도B" pitchFamily="18" charset="-127"/>
                <a:ea typeface="HY울릉도B" pitchFamily="18" charset="-127"/>
              </a:rPr>
              <a:t> 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Line Array </a:t>
            </a:r>
            <a:r>
              <a:rPr lang="en-US" altLang="ko-KR" sz="2000" smtClean="0">
                <a:latin typeface="HY울릉도B" pitchFamily="18" charset="-127"/>
                <a:ea typeface="HY울릉도B" pitchFamily="18" charset="-127"/>
              </a:rPr>
              <a:t>Speaker</a:t>
            </a:r>
            <a:endParaRPr lang="ko-KR" altLang="en-US" sz="2000" dirty="0">
              <a:latin typeface="HY울릉도B" pitchFamily="18" charset="-127"/>
              <a:ea typeface="HY울릉도B" pitchFamily="18" charset="-127"/>
            </a:endParaRP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2" cstate="print"/>
          <a:srcRect r="-40"/>
          <a:stretch>
            <a:fillRect/>
          </a:stretch>
        </p:blipFill>
        <p:spPr bwMode="auto">
          <a:xfrm>
            <a:off x="863600" y="1160463"/>
            <a:ext cx="3421063" cy="79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직사각형 5"/>
          <p:cNvSpPr>
            <a:spLocks noChangeArrowheads="1"/>
          </p:cNvSpPr>
          <p:nvPr/>
        </p:nvSpPr>
        <p:spPr bwMode="auto">
          <a:xfrm>
            <a:off x="827089" y="2024063"/>
            <a:ext cx="7745411" cy="1131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STM(Scale Through Modularity)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시리즈는 공간의 규모에 맞게 풀레인지 모듈에서 저음 모듈까지 자유로운 조합과 구성이 </a:t>
            </a:r>
            <a:r>
              <a:rPr lang="ko-KR" altLang="en-US" sz="1100">
                <a:latin typeface="맑은 고딕" pitchFamily="50" charset="-127"/>
                <a:ea typeface="맑은 고딕" pitchFamily="50" charset="-127"/>
              </a:rPr>
              <a:t>가능한 </a:t>
            </a:r>
            <a:r>
              <a:rPr lang="ko-KR" altLang="en-US" sz="1100" smtClean="0">
                <a:latin typeface="맑은 고딕" pitchFamily="50" charset="-127"/>
                <a:ea typeface="맑은 고딕" pitchFamily="50" charset="-127"/>
              </a:rPr>
              <a:t>최초의 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스케일 모듈러 라인어레이 스피커 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시스템</a:t>
            </a:r>
            <a:endParaRPr lang="en-US" altLang="ko-KR" sz="11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100" smtClean="0">
                <a:latin typeface="맑은 고딕" pitchFamily="50" charset="-127"/>
                <a:ea typeface="맑은 고딕" pitchFamily="50" charset="-127"/>
              </a:rPr>
              <a:t>가장 최근에 출시한 모델로서 가장 파워풀하면서도 명료한 음색이 특징으로 야외의 </a:t>
            </a:r>
            <a:r>
              <a:rPr lang="ko-KR" altLang="en-US" sz="1200" b="1" smtClean="0">
                <a:latin typeface="맑은 고딕" pitchFamily="50" charset="-127"/>
                <a:ea typeface="맑은 고딕" pitchFamily="50" charset="-127"/>
              </a:rPr>
              <a:t>먼거리까지 정확한 소리의 전달</a:t>
            </a:r>
            <a:r>
              <a:rPr lang="ko-KR" altLang="en-US" sz="1100" smtClean="0">
                <a:latin typeface="맑은 고딕" pitchFamily="50" charset="-127"/>
                <a:ea typeface="맑은 고딕" pitchFamily="50" charset="-127"/>
              </a:rPr>
              <a:t>에</a:t>
            </a:r>
            <a:r>
              <a:rPr lang="ko-KR" altLang="en-US" sz="1200" b="1" smtClean="0"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200" b="1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100" smtClean="0">
                <a:latin typeface="맑은 고딕" pitchFamily="50" charset="-127"/>
                <a:ea typeface="맑은 고딕" pitchFamily="50" charset="-127"/>
              </a:rPr>
              <a:t>가장 적합한 시스템</a:t>
            </a: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536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5488" y="3321050"/>
            <a:ext cx="6264275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927" descr="NEXO_logo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0538" y="536575"/>
            <a:ext cx="9683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508" y="3321050"/>
            <a:ext cx="2101213" cy="302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51" name="Picture 46" descr="NEXO_log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0538" y="536575"/>
            <a:ext cx="9683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 Box 79"/>
          <p:cNvSpPr txBox="1">
            <a:spLocks noChangeArrowheads="1"/>
          </p:cNvSpPr>
          <p:nvPr/>
        </p:nvSpPr>
        <p:spPr bwMode="auto">
          <a:xfrm>
            <a:off x="3964311" y="1371997"/>
            <a:ext cx="3672273" cy="369332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ko-KR" sz="1800" b="1" smtClean="0">
                <a:latin typeface="맑은 고딕" pitchFamily="50" charset="-127"/>
                <a:ea typeface="맑은 고딕" pitchFamily="50" charset="-127"/>
              </a:rPr>
              <a:t>GEO TANGENT LINE ARRAY</a:t>
            </a:r>
            <a:endParaRPr lang="en-US" altLang="ko-KR" sz="18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81025" y="476250"/>
            <a:ext cx="3611886" cy="400110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000" smtClean="0">
                <a:latin typeface="HY울릉도B" pitchFamily="18" charset="-127"/>
                <a:ea typeface="HY울릉도B" pitchFamily="18" charset="-127"/>
              </a:rPr>
              <a:t> </a:t>
            </a:r>
            <a:r>
              <a:rPr lang="en-US" altLang="ko-KR" sz="2000" smtClean="0">
                <a:latin typeface="HY울릉도B" pitchFamily="18" charset="-127"/>
                <a:ea typeface="HY울릉도B" pitchFamily="18" charset="-127"/>
              </a:rPr>
              <a:t>MAIN Line 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Array </a:t>
            </a:r>
            <a:r>
              <a:rPr lang="en-US" altLang="ko-KR" sz="2000" smtClean="0">
                <a:latin typeface="HY울릉도B" pitchFamily="18" charset="-127"/>
                <a:ea typeface="HY울릉도B" pitchFamily="18" charset="-127"/>
              </a:rPr>
              <a:t>Speaker</a:t>
            </a:r>
            <a:endParaRPr lang="ko-KR" altLang="en-US" sz="2000" dirty="0">
              <a:latin typeface="HY울릉도B" pitchFamily="18" charset="-127"/>
              <a:ea typeface="HY울릉도B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55" y="971550"/>
            <a:ext cx="3021215" cy="5676900"/>
          </a:xfrm>
          <a:prstGeom prst="rect">
            <a:avLst/>
          </a:prstGeom>
        </p:spPr>
      </p:pic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4110831" y="1930400"/>
            <a:ext cx="4928393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3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굴림" charset="-127"/>
              </a:rPr>
              <a:t>GEO T4805</a:t>
            </a:r>
            <a:r>
              <a:rPr lang="en-US" altLang="ko-KR" sz="1300" b="1" dirty="0">
                <a:latin typeface="+mj-lt"/>
                <a:ea typeface="굴림" charset="-127"/>
              </a:rPr>
              <a:t> </a:t>
            </a:r>
          </a:p>
          <a:p>
            <a:pPr>
              <a:defRPr/>
            </a:pPr>
            <a:endParaRPr lang="en-US" altLang="ko-KR" sz="1300" b="1" dirty="0">
              <a:latin typeface="+mj-lt"/>
              <a:ea typeface="굴림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1300" b="1" dirty="0">
                <a:latin typeface="+mj-lt"/>
                <a:ea typeface="굴림" charset="-127"/>
              </a:rPr>
              <a:t> MF/LF : 8” x 2 (Front)</a:t>
            </a:r>
          </a:p>
          <a:p>
            <a:pPr>
              <a:buFontTx/>
              <a:buChar char="-"/>
              <a:defRPr/>
            </a:pPr>
            <a:r>
              <a:rPr lang="en-US" altLang="ko-KR" sz="1300" b="1" dirty="0">
                <a:latin typeface="+mj-lt"/>
                <a:ea typeface="굴림" charset="-127"/>
              </a:rPr>
              <a:t> LF : 8” x 2 (Back)</a:t>
            </a:r>
          </a:p>
          <a:p>
            <a:pPr>
              <a:buFontTx/>
              <a:buChar char="-"/>
              <a:defRPr/>
            </a:pPr>
            <a:r>
              <a:rPr lang="en-US" altLang="ko-KR" sz="1300" b="1" dirty="0">
                <a:latin typeface="+mj-lt"/>
                <a:ea typeface="굴림" charset="-127"/>
              </a:rPr>
              <a:t> HF : 3” x 1</a:t>
            </a:r>
          </a:p>
          <a:p>
            <a:pPr>
              <a:buFontTx/>
              <a:buChar char="-"/>
              <a:defRPr/>
            </a:pPr>
            <a:r>
              <a:rPr lang="en-US" altLang="ko-KR" sz="1300" b="1" dirty="0">
                <a:latin typeface="+mj-lt"/>
                <a:ea typeface="굴림" charset="-127"/>
              </a:rPr>
              <a:t> </a:t>
            </a:r>
            <a:r>
              <a:rPr lang="ko-KR" altLang="en-US" sz="1300" b="1" dirty="0">
                <a:latin typeface="+mj-lt"/>
                <a:ea typeface="굴림" charset="-127"/>
              </a:rPr>
              <a:t>주파수특성 </a:t>
            </a:r>
            <a:r>
              <a:rPr lang="en-US" altLang="ko-KR" sz="1300" b="1">
                <a:latin typeface="+mj-lt"/>
                <a:ea typeface="굴림" charset="-127"/>
              </a:rPr>
              <a:t>: </a:t>
            </a:r>
            <a:r>
              <a:rPr lang="en-US" altLang="ko-KR" sz="1300" b="1" smtClean="0">
                <a:latin typeface="+mj-lt"/>
                <a:ea typeface="굴림" charset="-127"/>
              </a:rPr>
              <a:t>60Hz~20kHz</a:t>
            </a:r>
          </a:p>
          <a:p>
            <a:pPr>
              <a:defRPr/>
            </a:pPr>
            <a:endParaRPr lang="en-US" altLang="ko-KR" sz="1300" b="1" dirty="0">
              <a:latin typeface="+mj-lt"/>
              <a:ea typeface="굴림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1300" b="1" dirty="0">
                <a:latin typeface="+mj-lt"/>
                <a:ea typeface="굴림" charset="-127"/>
              </a:rPr>
              <a:t> </a:t>
            </a:r>
            <a:r>
              <a:rPr lang="ko-KR" altLang="en-US" sz="1300" b="1" dirty="0">
                <a:latin typeface="+mj-lt"/>
                <a:ea typeface="굴림" charset="-127"/>
              </a:rPr>
              <a:t>고출력 스피커 </a:t>
            </a:r>
            <a:r>
              <a:rPr lang="en-US" altLang="ko-KR" sz="1300" b="1" dirty="0">
                <a:latin typeface="+mj-lt"/>
                <a:ea typeface="굴림" charset="-127"/>
              </a:rPr>
              <a:t>– HF : 2700W / MF.LF : </a:t>
            </a:r>
            <a:r>
              <a:rPr lang="en-US" altLang="ko-KR" sz="1300" b="1">
                <a:latin typeface="+mj-lt"/>
                <a:ea typeface="굴림" charset="-127"/>
              </a:rPr>
              <a:t>5200W </a:t>
            </a:r>
            <a:r>
              <a:rPr lang="en-US" altLang="ko-KR" sz="1300" b="1" smtClean="0">
                <a:latin typeface="+mj-lt"/>
                <a:ea typeface="굴림" charset="-127"/>
              </a:rPr>
              <a:t>/</a:t>
            </a:r>
          </a:p>
          <a:p>
            <a:pPr>
              <a:defRPr/>
            </a:pPr>
            <a:r>
              <a:rPr lang="en-US" altLang="ko-KR" sz="1300" b="1">
                <a:latin typeface="+mj-lt"/>
                <a:ea typeface="굴림" charset="-127"/>
              </a:rPr>
              <a:t> </a:t>
            </a:r>
            <a:r>
              <a:rPr lang="en-US" altLang="ko-KR" sz="1300" b="1" smtClean="0">
                <a:latin typeface="+mj-lt"/>
                <a:ea typeface="굴림" charset="-127"/>
              </a:rPr>
              <a:t>                        </a:t>
            </a:r>
            <a:r>
              <a:rPr lang="en-US" altLang="ko-KR" sz="1300" b="1" dirty="0">
                <a:latin typeface="+mj-lt"/>
                <a:ea typeface="굴림" charset="-127"/>
              </a:rPr>
              <a:t>LF rear </a:t>
            </a:r>
            <a:r>
              <a:rPr lang="en-US" altLang="ko-KR" sz="1300" b="1">
                <a:latin typeface="+mj-lt"/>
                <a:ea typeface="굴림" charset="-127"/>
              </a:rPr>
              <a:t>: </a:t>
            </a:r>
            <a:r>
              <a:rPr lang="en-US" altLang="ko-KR" sz="1300" b="1" smtClean="0">
                <a:latin typeface="+mj-lt"/>
                <a:ea typeface="굴림" charset="-127"/>
              </a:rPr>
              <a:t>5200W</a:t>
            </a:r>
          </a:p>
          <a:p>
            <a:pPr>
              <a:defRPr/>
            </a:pPr>
            <a:endParaRPr lang="en-US" altLang="ko-KR" sz="1300" b="1" dirty="0">
              <a:latin typeface="+mj-lt"/>
              <a:ea typeface="굴림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1300" b="1" dirty="0">
                <a:latin typeface="+mj-lt"/>
                <a:ea typeface="굴림" charset="-127"/>
              </a:rPr>
              <a:t> Sensitivity 1W@1m : 109dB SPL </a:t>
            </a:r>
          </a:p>
          <a:p>
            <a:pPr>
              <a:defRPr/>
            </a:pPr>
            <a:endParaRPr lang="en-US" altLang="ko-KR" sz="1300" b="1" dirty="0">
              <a:latin typeface="+mj-lt"/>
              <a:ea typeface="굴림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1300" b="1" dirty="0">
                <a:latin typeface="+mj-lt"/>
                <a:ea typeface="굴림" charset="-127"/>
              </a:rPr>
              <a:t> HF</a:t>
            </a:r>
            <a:r>
              <a:rPr lang="ko-KR" altLang="en-US" sz="1300" b="1" dirty="0">
                <a:latin typeface="+mj-lt"/>
                <a:ea typeface="굴림" charset="-127"/>
              </a:rPr>
              <a:t>를 중심으로 양쪽으로 비스듬히 </a:t>
            </a:r>
            <a:r>
              <a:rPr lang="en-US" altLang="ko-KR" sz="1300" b="1" dirty="0">
                <a:latin typeface="+mj-lt"/>
                <a:ea typeface="굴림" charset="-127"/>
              </a:rPr>
              <a:t>2</a:t>
            </a:r>
            <a:r>
              <a:rPr lang="ko-KR" altLang="en-US" sz="1300" b="1" dirty="0">
                <a:latin typeface="+mj-lt"/>
                <a:ea typeface="굴림" charset="-127"/>
              </a:rPr>
              <a:t>개의 </a:t>
            </a:r>
            <a:r>
              <a:rPr lang="en-US" altLang="ko-KR" sz="1300" b="1" dirty="0">
                <a:latin typeface="+mj-lt"/>
                <a:ea typeface="굴림" charset="-127"/>
              </a:rPr>
              <a:t>8” </a:t>
            </a:r>
            <a:r>
              <a:rPr lang="ko-KR" altLang="en-US" sz="1300" b="1" dirty="0">
                <a:latin typeface="+mj-lt"/>
                <a:ea typeface="굴림" charset="-127"/>
              </a:rPr>
              <a:t>드라이버 장착</a:t>
            </a:r>
          </a:p>
          <a:p>
            <a:pPr>
              <a:buFontTx/>
              <a:buChar char="-"/>
              <a:defRPr/>
            </a:pPr>
            <a:r>
              <a:rPr lang="ko-KR" altLang="en-US" sz="1300" b="1" dirty="0">
                <a:latin typeface="+mj-lt"/>
                <a:ea typeface="굴림" charset="-127"/>
              </a:rPr>
              <a:t> </a:t>
            </a:r>
            <a:r>
              <a:rPr lang="en-US" altLang="ko-KR" sz="1300" b="1" dirty="0">
                <a:latin typeface="+mj-lt"/>
                <a:ea typeface="굴림" charset="-127"/>
              </a:rPr>
              <a:t>Front Driver : HF</a:t>
            </a:r>
            <a:r>
              <a:rPr lang="ko-KR" altLang="en-US" sz="1300" b="1" dirty="0">
                <a:latin typeface="+mj-lt"/>
                <a:ea typeface="굴림" charset="-127"/>
              </a:rPr>
              <a:t>아래의 </a:t>
            </a:r>
            <a:r>
              <a:rPr lang="ko-KR" altLang="en-US" sz="1300" b="1" dirty="0" err="1">
                <a:latin typeface="+mj-lt"/>
                <a:ea typeface="굴림" charset="-127"/>
              </a:rPr>
              <a:t>중저역</a:t>
            </a:r>
            <a:r>
              <a:rPr lang="ko-KR" altLang="en-US" sz="1300" b="1" dirty="0">
                <a:latin typeface="+mj-lt"/>
                <a:ea typeface="굴림" charset="-127"/>
              </a:rPr>
              <a:t> 커버</a:t>
            </a:r>
            <a:br>
              <a:rPr lang="ko-KR" altLang="en-US" sz="1300" b="1" dirty="0">
                <a:latin typeface="+mj-lt"/>
                <a:ea typeface="굴림" charset="-127"/>
              </a:rPr>
            </a:br>
            <a:r>
              <a:rPr lang="ko-KR" altLang="en-US" sz="1300" b="1" dirty="0">
                <a:latin typeface="+mj-lt"/>
                <a:ea typeface="굴림" charset="-127"/>
              </a:rPr>
              <a:t>   </a:t>
            </a:r>
            <a:r>
              <a:rPr lang="en-US" altLang="ko-KR" sz="1300" b="1" dirty="0">
                <a:latin typeface="+mj-lt"/>
                <a:ea typeface="굴림" charset="-127"/>
              </a:rPr>
              <a:t>Back Driver : </a:t>
            </a:r>
            <a:r>
              <a:rPr lang="ko-KR" altLang="en-US" sz="1300" b="1" dirty="0">
                <a:latin typeface="+mj-lt"/>
                <a:ea typeface="굴림" charset="-127"/>
              </a:rPr>
              <a:t>앞쪽 스피커의 </a:t>
            </a:r>
            <a:r>
              <a:rPr lang="ko-KR" altLang="en-US" sz="1300" b="1" dirty="0" err="1">
                <a:latin typeface="+mj-lt"/>
                <a:ea typeface="굴림" charset="-127"/>
              </a:rPr>
              <a:t>중저역</a:t>
            </a:r>
            <a:r>
              <a:rPr lang="ko-KR" altLang="en-US" sz="1300" b="1" dirty="0">
                <a:latin typeface="+mj-lt"/>
                <a:ea typeface="굴림" charset="-127"/>
              </a:rPr>
              <a:t> 캔슬</a:t>
            </a:r>
            <a:r>
              <a:rPr lang="en-US" altLang="ko-KR" sz="1300" b="1" dirty="0">
                <a:latin typeface="+mj-lt"/>
                <a:ea typeface="굴림" charset="-127"/>
              </a:rPr>
              <a:t>, </a:t>
            </a:r>
            <a:r>
              <a:rPr lang="ko-KR" altLang="en-US" sz="1300" b="1" dirty="0">
                <a:latin typeface="+mj-lt"/>
                <a:ea typeface="굴림" charset="-127"/>
              </a:rPr>
              <a:t>전면 지향성 강화</a:t>
            </a:r>
          </a:p>
          <a:p>
            <a:pPr>
              <a:buFontTx/>
              <a:buChar char="-"/>
              <a:defRPr/>
            </a:pPr>
            <a:r>
              <a:rPr lang="ko-KR" altLang="en-US" sz="1300" b="1" dirty="0">
                <a:latin typeface="+mj-lt"/>
                <a:ea typeface="굴림" charset="-127"/>
              </a:rPr>
              <a:t> ‘</a:t>
            </a:r>
            <a:r>
              <a:rPr lang="ko-KR" altLang="en-US" sz="1300" b="1" dirty="0" err="1">
                <a:latin typeface="+mj-lt"/>
                <a:ea typeface="굴림" charset="-127"/>
              </a:rPr>
              <a:t>ㄱ</a:t>
            </a:r>
            <a:r>
              <a:rPr lang="ko-KR" altLang="en-US" sz="1300" b="1" dirty="0">
                <a:latin typeface="+mj-lt"/>
                <a:ea typeface="굴림" charset="-127"/>
              </a:rPr>
              <a:t>’자 굴절 </a:t>
            </a:r>
            <a:r>
              <a:rPr lang="ko-KR" altLang="en-US" sz="1300" b="1" dirty="0" err="1">
                <a:latin typeface="+mj-lt"/>
                <a:ea typeface="굴림" charset="-127"/>
              </a:rPr>
              <a:t>웨이드가이드</a:t>
            </a:r>
            <a:r>
              <a:rPr lang="ko-KR" altLang="en-US" sz="1300" b="1" dirty="0">
                <a:latin typeface="+mj-lt"/>
                <a:ea typeface="굴림" charset="-127"/>
              </a:rPr>
              <a:t> 채용 </a:t>
            </a:r>
            <a:r>
              <a:rPr lang="en-US" altLang="ko-KR" sz="1300" b="1" dirty="0">
                <a:latin typeface="+mj-lt"/>
                <a:ea typeface="굴림" charset="-127"/>
              </a:rPr>
              <a:t>: </a:t>
            </a:r>
            <a:r>
              <a:rPr lang="ko-KR" altLang="en-US" sz="1300" b="1" dirty="0">
                <a:latin typeface="+mj-lt"/>
                <a:ea typeface="굴림" charset="-127"/>
              </a:rPr>
              <a:t>선형의 </a:t>
            </a:r>
            <a:r>
              <a:rPr lang="ko-KR" altLang="en-US" sz="1300" b="1" dirty="0" err="1">
                <a:latin typeface="+mj-lt"/>
                <a:ea typeface="굴림" charset="-127"/>
              </a:rPr>
              <a:t>음원</a:t>
            </a:r>
            <a:r>
              <a:rPr lang="ko-KR" altLang="en-US" sz="1300" b="1" dirty="0">
                <a:latin typeface="+mj-lt"/>
                <a:ea typeface="굴림" charset="-127"/>
              </a:rPr>
              <a:t> 구성</a:t>
            </a:r>
          </a:p>
          <a:p>
            <a:pPr>
              <a:buFontTx/>
              <a:buChar char="-"/>
              <a:defRPr/>
            </a:pPr>
            <a:r>
              <a:rPr lang="ko-KR" altLang="en-US" sz="1300" b="1" dirty="0">
                <a:latin typeface="+mj-lt"/>
                <a:ea typeface="굴림" charset="-127"/>
              </a:rPr>
              <a:t> </a:t>
            </a:r>
            <a:r>
              <a:rPr lang="en-US" altLang="ko-KR" sz="1300" b="1" dirty="0">
                <a:latin typeface="+mj-lt"/>
                <a:ea typeface="굴림" charset="-127"/>
              </a:rPr>
              <a:t>HF</a:t>
            </a:r>
            <a:r>
              <a:rPr lang="ko-KR" altLang="en-US" sz="1300" b="1" dirty="0">
                <a:latin typeface="+mj-lt"/>
                <a:ea typeface="굴림" charset="-127"/>
              </a:rPr>
              <a:t>의 일렬조합 </a:t>
            </a:r>
            <a:r>
              <a:rPr lang="en-US" altLang="ko-KR" sz="1300" b="1" dirty="0">
                <a:latin typeface="+mj-lt"/>
                <a:ea typeface="굴림" charset="-127"/>
              </a:rPr>
              <a:t>: </a:t>
            </a:r>
            <a:r>
              <a:rPr lang="ko-KR" altLang="en-US" sz="1300" b="1" dirty="0">
                <a:latin typeface="+mj-lt"/>
                <a:ea typeface="굴림" charset="-127"/>
              </a:rPr>
              <a:t>정확한 </a:t>
            </a:r>
            <a:r>
              <a:rPr lang="en-US" altLang="ko-KR" sz="1300" b="1" dirty="0">
                <a:latin typeface="+mj-lt"/>
                <a:ea typeface="굴림" charset="-127"/>
              </a:rPr>
              <a:t>Array </a:t>
            </a:r>
            <a:r>
              <a:rPr lang="ko-KR" altLang="en-US" sz="1300" b="1" dirty="0">
                <a:latin typeface="+mj-lt"/>
                <a:ea typeface="굴림" charset="-127"/>
              </a:rPr>
              <a:t>구성</a:t>
            </a:r>
          </a:p>
          <a:p>
            <a:pPr>
              <a:buFontTx/>
              <a:buChar char="-"/>
              <a:defRPr/>
            </a:pPr>
            <a:r>
              <a:rPr lang="ko-KR" altLang="en-US" sz="1300" b="1" dirty="0">
                <a:latin typeface="+mj-lt"/>
                <a:ea typeface="굴림" charset="-127"/>
              </a:rPr>
              <a:t> 경량의 스피커 시스템 </a:t>
            </a:r>
            <a:r>
              <a:rPr lang="en-US" altLang="ko-KR" sz="1300" b="1" dirty="0">
                <a:latin typeface="+mj-lt"/>
                <a:ea typeface="굴림" charset="-127"/>
              </a:rPr>
              <a:t>: 52kg</a:t>
            </a:r>
          </a:p>
        </p:txBody>
      </p:sp>
      <p:pic>
        <p:nvPicPr>
          <p:cNvPr id="14" name="Picture 30" descr="GeoLogo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6584" y="1342851"/>
            <a:ext cx="852601" cy="144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77"/>
          <p:cNvSpPr txBox="1">
            <a:spLocks noChangeArrowheads="1"/>
          </p:cNvSpPr>
          <p:nvPr/>
        </p:nvSpPr>
        <p:spPr bwMode="auto">
          <a:xfrm>
            <a:off x="533400" y="476250"/>
            <a:ext cx="2422458" cy="400110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smtClean="0">
                <a:latin typeface="HY울릉도B" pitchFamily="18" charset="-127"/>
                <a:ea typeface="HY울릉도B" pitchFamily="18" charset="-127"/>
              </a:rPr>
              <a:t>Monitor Speaker</a:t>
            </a:r>
            <a:endParaRPr lang="ko-KR" altLang="en-US" sz="2000" dirty="0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8436" name="Text Box 79"/>
          <p:cNvSpPr txBox="1">
            <a:spLocks noChangeArrowheads="1"/>
          </p:cNvSpPr>
          <p:nvPr/>
        </p:nvSpPr>
        <p:spPr bwMode="auto">
          <a:xfrm>
            <a:off x="827088" y="1239838"/>
            <a:ext cx="7916862" cy="938719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PS  R2 Series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SR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은 물론 스테이지 모니터에 다양하게 사용될 수 있는 스피커로 상하 비대칭 혼을 사용하여 근거리에서 원거리까지 적합하게 지향 할 수 있도록 설계되어진 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스피커</a:t>
            </a:r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각 모델 별로 저음 보강을 위한 서브우퍼와 함께 활용이 가능하여 다양한 용도에 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대응</a:t>
            </a:r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437" name="Line 14"/>
          <p:cNvSpPr>
            <a:spLocks noChangeShapeType="1"/>
          </p:cNvSpPr>
          <p:nvPr/>
        </p:nvSpPr>
        <p:spPr bwMode="auto">
          <a:xfrm>
            <a:off x="1756440" y="3707606"/>
            <a:ext cx="4559462" cy="0"/>
          </a:xfrm>
          <a:prstGeom prst="line">
            <a:avLst/>
          </a:prstGeom>
          <a:noFill/>
          <a:ln w="19050" cap="rnd">
            <a:solidFill>
              <a:srgbClr val="B2B2B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ko-KR" altLang="en-US" dirty="0"/>
          </a:p>
        </p:txBody>
      </p:sp>
      <p:pic>
        <p:nvPicPr>
          <p:cNvPr id="18438" name="Picture 10" descr="PS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677" y="2677319"/>
            <a:ext cx="1804773" cy="142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1" descr="2105810092_25c8260b_PS8PAW"/>
          <p:cNvPicPr>
            <a:picLocks noChangeAspect="1" noChangeArrowheads="1"/>
          </p:cNvPicPr>
          <p:nvPr/>
        </p:nvPicPr>
        <p:blipFill>
          <a:blip r:embed="rId3" cstate="print"/>
          <a:srcRect t="13318" b="15012"/>
          <a:stretch>
            <a:fillRect/>
          </a:stretch>
        </p:blipFill>
        <p:spPr bwMode="auto">
          <a:xfrm>
            <a:off x="1462752" y="2932905"/>
            <a:ext cx="1432528" cy="102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2" descr="PS15_inf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6102" y="2445543"/>
            <a:ext cx="2416949" cy="1649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Line 15"/>
          <p:cNvSpPr>
            <a:spLocks noChangeShapeType="1"/>
          </p:cNvSpPr>
          <p:nvPr/>
        </p:nvSpPr>
        <p:spPr bwMode="auto">
          <a:xfrm flipV="1">
            <a:off x="1683415" y="2534443"/>
            <a:ext cx="3848489" cy="444577"/>
          </a:xfrm>
          <a:prstGeom prst="line">
            <a:avLst/>
          </a:prstGeom>
          <a:noFill/>
          <a:ln w="19050" cap="rnd">
            <a:solidFill>
              <a:srgbClr val="B2B2B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ko-KR" altLang="en-US" dirty="0"/>
          </a:p>
        </p:txBody>
      </p:sp>
      <p:pic>
        <p:nvPicPr>
          <p:cNvPr id="18442" name="Picture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62927" y="3107531"/>
            <a:ext cx="282272" cy="49574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</p:pic>
      <p:pic>
        <p:nvPicPr>
          <p:cNvPr id="18443" name="Picture 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8265" y="2924969"/>
            <a:ext cx="405765" cy="506324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</p:pic>
      <p:pic>
        <p:nvPicPr>
          <p:cNvPr id="18444" name="Picture 2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76165" y="2556668"/>
            <a:ext cx="426936" cy="4939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</p:pic>
      <p:sp>
        <p:nvSpPr>
          <p:cNvPr id="18445" name="Text Box 23"/>
          <p:cNvSpPr txBox="1">
            <a:spLocks noChangeArrowheads="1"/>
          </p:cNvSpPr>
          <p:nvPr/>
        </p:nvSpPr>
        <p:spPr bwMode="auto">
          <a:xfrm>
            <a:off x="1904077" y="2967831"/>
            <a:ext cx="1126669" cy="215444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dirty="0">
                <a:solidFill>
                  <a:schemeClr val="accent2"/>
                </a:solidFill>
                <a:latin typeface="HY울릉도M" pitchFamily="18" charset="-127"/>
                <a:ea typeface="HY울릉도M" pitchFamily="18" charset="-127"/>
              </a:rPr>
              <a:t>406x250x219 mm</a:t>
            </a:r>
          </a:p>
        </p:txBody>
      </p:sp>
      <p:sp>
        <p:nvSpPr>
          <p:cNvPr id="18446" name="Text Box 24"/>
          <p:cNvSpPr txBox="1">
            <a:spLocks noChangeArrowheads="1"/>
          </p:cNvSpPr>
          <p:nvPr/>
        </p:nvSpPr>
        <p:spPr bwMode="auto">
          <a:xfrm>
            <a:off x="3872577" y="2745581"/>
            <a:ext cx="1126669" cy="215444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dirty="0">
                <a:solidFill>
                  <a:schemeClr val="accent2"/>
                </a:solidFill>
                <a:latin typeface="HY울릉도M" pitchFamily="18" charset="-127"/>
                <a:ea typeface="HY울릉도M" pitchFamily="18" charset="-127"/>
              </a:rPr>
              <a:t>515x316x277 mm</a:t>
            </a:r>
          </a:p>
        </p:txBody>
      </p:sp>
      <p:sp>
        <p:nvSpPr>
          <p:cNvPr id="18447" name="Text Box 25"/>
          <p:cNvSpPr txBox="1">
            <a:spLocks noChangeArrowheads="1"/>
          </p:cNvSpPr>
          <p:nvPr/>
        </p:nvSpPr>
        <p:spPr bwMode="auto">
          <a:xfrm>
            <a:off x="6172865" y="2488406"/>
            <a:ext cx="1126668" cy="215444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dirty="0">
                <a:solidFill>
                  <a:schemeClr val="accent2"/>
                </a:solidFill>
                <a:latin typeface="HY울릉도M" pitchFamily="18" charset="-127"/>
                <a:ea typeface="HY울릉도M" pitchFamily="18" charset="-127"/>
              </a:rPr>
              <a:t>675x434x368 mm</a:t>
            </a:r>
          </a:p>
        </p:txBody>
      </p:sp>
      <p:sp>
        <p:nvSpPr>
          <p:cNvPr id="18448" name="Line 42"/>
          <p:cNvSpPr>
            <a:spLocks noChangeShapeType="1"/>
          </p:cNvSpPr>
          <p:nvPr/>
        </p:nvSpPr>
        <p:spPr bwMode="auto">
          <a:xfrm flipV="1">
            <a:off x="2051050" y="4095068"/>
            <a:ext cx="0" cy="962707"/>
          </a:xfrm>
          <a:prstGeom prst="line">
            <a:avLst/>
          </a:prstGeom>
          <a:noFill/>
          <a:ln w="19050" cap="rnd">
            <a:solidFill>
              <a:srgbClr val="B2B2B2"/>
            </a:solidFill>
            <a:prstDash val="sysDot"/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8449" name="Line 43"/>
          <p:cNvSpPr>
            <a:spLocks noChangeShapeType="1"/>
          </p:cNvSpPr>
          <p:nvPr/>
        </p:nvSpPr>
        <p:spPr bwMode="auto">
          <a:xfrm flipV="1">
            <a:off x="4103688" y="4159249"/>
            <a:ext cx="0" cy="775402"/>
          </a:xfrm>
          <a:prstGeom prst="line">
            <a:avLst/>
          </a:prstGeom>
          <a:noFill/>
          <a:ln w="19050" cap="rnd">
            <a:solidFill>
              <a:srgbClr val="B2B2B2"/>
            </a:solidFill>
            <a:prstDash val="sysDot"/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ko-KR" altLang="en-US" dirty="0"/>
          </a:p>
        </p:txBody>
      </p:sp>
      <p:pic>
        <p:nvPicPr>
          <p:cNvPr id="18451" name="Picture 46" descr="NEXO_logo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0538" y="536575"/>
            <a:ext cx="9683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2" name="Picture 28" descr="Image"/>
          <p:cNvPicPr>
            <a:picLocks noChangeAspect="1" noChangeArrowheads="1"/>
          </p:cNvPicPr>
          <p:nvPr/>
        </p:nvPicPr>
        <p:blipFill>
          <a:blip r:embed="rId9" cstate="print"/>
          <a:srcRect l="8505" t="19530" r="10699" b="7391"/>
          <a:stretch>
            <a:fillRect/>
          </a:stretch>
        </p:blipFill>
        <p:spPr bwMode="auto">
          <a:xfrm>
            <a:off x="3493165" y="5231446"/>
            <a:ext cx="1382712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3" name="Picture 30" descr="Image"/>
          <p:cNvPicPr>
            <a:picLocks noChangeAspect="1" noChangeArrowheads="1"/>
          </p:cNvPicPr>
          <p:nvPr/>
        </p:nvPicPr>
        <p:blipFill>
          <a:blip r:embed="rId10" cstate="print"/>
          <a:srcRect l="11340" t="16060" r="14006" b="8340"/>
          <a:stretch>
            <a:fillRect/>
          </a:stretch>
        </p:blipFill>
        <p:spPr bwMode="auto">
          <a:xfrm>
            <a:off x="1680240" y="5393371"/>
            <a:ext cx="10144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55" name="그룹 29"/>
          <p:cNvGrpSpPr>
            <a:grpSpLocks/>
          </p:cNvGrpSpPr>
          <p:nvPr/>
        </p:nvGrpSpPr>
        <p:grpSpPr bwMode="auto">
          <a:xfrm>
            <a:off x="2151727" y="5018721"/>
            <a:ext cx="576263" cy="180975"/>
            <a:chOff x="1691680" y="2924944"/>
            <a:chExt cx="576064" cy="180000"/>
          </a:xfrm>
        </p:grpSpPr>
        <p:sp>
          <p:nvSpPr>
            <p:cNvPr id="18462" name="타원 24"/>
            <p:cNvSpPr>
              <a:spLocks noChangeArrowheads="1"/>
            </p:cNvSpPr>
            <p:nvPr/>
          </p:nvSpPr>
          <p:spPr bwMode="auto">
            <a:xfrm>
              <a:off x="2087744" y="2924944"/>
              <a:ext cx="180000" cy="180000"/>
            </a:xfrm>
            <a:prstGeom prst="ellipse">
              <a:avLst/>
            </a:prstGeom>
            <a:solidFill>
              <a:srgbClr val="DEF1F2"/>
            </a:solidFill>
            <a:ln w="190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 sz="1000" dirty="0"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18463" name="직사각형 23"/>
            <p:cNvSpPr>
              <a:spLocks noChangeArrowheads="1"/>
            </p:cNvSpPr>
            <p:nvPr/>
          </p:nvSpPr>
          <p:spPr bwMode="auto">
            <a:xfrm>
              <a:off x="1691680" y="2924944"/>
              <a:ext cx="504056" cy="180000"/>
            </a:xfrm>
            <a:prstGeom prst="rect">
              <a:avLst/>
            </a:prstGeom>
            <a:solidFill>
              <a:srgbClr val="DEF1F2"/>
            </a:solidFill>
            <a:ln w="190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dirty="0">
                  <a:latin typeface="HY울릉도M" pitchFamily="18" charset="-127"/>
                  <a:ea typeface="HY울릉도M" pitchFamily="18" charset="-127"/>
                </a:rPr>
                <a:t> LS-400</a:t>
              </a:r>
              <a:endParaRPr lang="ko-KR" altLang="en-US" dirty="0">
                <a:latin typeface="HY울릉도M" pitchFamily="18" charset="-127"/>
                <a:ea typeface="HY울릉도M" pitchFamily="18" charset="-127"/>
              </a:endParaRPr>
            </a:p>
          </p:txBody>
        </p:sp>
      </p:grpSp>
      <p:grpSp>
        <p:nvGrpSpPr>
          <p:cNvPr id="18456" name="그룹 30"/>
          <p:cNvGrpSpPr>
            <a:grpSpLocks/>
          </p:cNvGrpSpPr>
          <p:nvPr/>
        </p:nvGrpSpPr>
        <p:grpSpPr bwMode="auto">
          <a:xfrm>
            <a:off x="4342477" y="4942521"/>
            <a:ext cx="576263" cy="180975"/>
            <a:chOff x="3383868" y="2924944"/>
            <a:chExt cx="576064" cy="180000"/>
          </a:xfrm>
        </p:grpSpPr>
        <p:sp>
          <p:nvSpPr>
            <p:cNvPr id="18460" name="타원 25"/>
            <p:cNvSpPr>
              <a:spLocks noChangeArrowheads="1"/>
            </p:cNvSpPr>
            <p:nvPr/>
          </p:nvSpPr>
          <p:spPr bwMode="auto">
            <a:xfrm>
              <a:off x="3779932" y="2924944"/>
              <a:ext cx="180000" cy="180000"/>
            </a:xfrm>
            <a:prstGeom prst="ellipse">
              <a:avLst/>
            </a:prstGeom>
            <a:solidFill>
              <a:srgbClr val="DEF1F2"/>
            </a:solidFill>
            <a:ln w="190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 sz="1000" dirty="0"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18461" name="직사각형 26"/>
            <p:cNvSpPr>
              <a:spLocks noChangeArrowheads="1"/>
            </p:cNvSpPr>
            <p:nvPr/>
          </p:nvSpPr>
          <p:spPr bwMode="auto">
            <a:xfrm>
              <a:off x="3383868" y="2924944"/>
              <a:ext cx="504056" cy="180000"/>
            </a:xfrm>
            <a:prstGeom prst="rect">
              <a:avLst/>
            </a:prstGeom>
            <a:solidFill>
              <a:srgbClr val="DEF1F2"/>
            </a:solidFill>
            <a:ln w="190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dirty="0">
                  <a:latin typeface="HY울릉도M" pitchFamily="18" charset="-127"/>
                  <a:ea typeface="HY울릉도M" pitchFamily="18" charset="-127"/>
                </a:rPr>
                <a:t> LS-600</a:t>
              </a:r>
              <a:endParaRPr lang="ko-KR" altLang="en-US" dirty="0">
                <a:latin typeface="HY울릉도M" pitchFamily="18" charset="-127"/>
                <a:ea typeface="HY울릉도M" pitchFamily="18" charset="-127"/>
              </a:endParaRPr>
            </a:p>
          </p:txBody>
        </p:sp>
      </p:grpSp>
      <p:sp>
        <p:nvSpPr>
          <p:cNvPr id="32" name="Line 44"/>
          <p:cNvSpPr>
            <a:spLocks noChangeShapeType="1"/>
          </p:cNvSpPr>
          <p:nvPr/>
        </p:nvSpPr>
        <p:spPr bwMode="auto">
          <a:xfrm flipV="1">
            <a:off x="6319503" y="4095067"/>
            <a:ext cx="0" cy="601663"/>
          </a:xfrm>
          <a:prstGeom prst="line">
            <a:avLst/>
          </a:prstGeom>
          <a:noFill/>
          <a:ln w="19050" cap="rnd">
            <a:solidFill>
              <a:srgbClr val="B2B2B2"/>
            </a:solidFill>
            <a:prstDash val="sysDot"/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7" name="Picture 2" descr="http://jp.yamaha.com/news_release/2013/download/1308300101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39539" y="4934652"/>
            <a:ext cx="1617724" cy="1301123"/>
          </a:xfrm>
          <a:prstGeom prst="rect">
            <a:avLst/>
          </a:prstGeom>
          <a:noFill/>
        </p:spPr>
      </p:pic>
      <p:grpSp>
        <p:nvGrpSpPr>
          <p:cNvPr id="38" name="그룹 31"/>
          <p:cNvGrpSpPr>
            <a:grpSpLocks/>
          </p:cNvGrpSpPr>
          <p:nvPr/>
        </p:nvGrpSpPr>
        <p:grpSpPr bwMode="auto">
          <a:xfrm>
            <a:off x="6786520" y="4696731"/>
            <a:ext cx="576262" cy="179388"/>
            <a:chOff x="6552220" y="4113076"/>
            <a:chExt cx="576044" cy="180000"/>
          </a:xfrm>
        </p:grpSpPr>
        <p:sp>
          <p:nvSpPr>
            <p:cNvPr id="39" name="타원 27"/>
            <p:cNvSpPr>
              <a:spLocks noChangeArrowheads="1"/>
            </p:cNvSpPr>
            <p:nvPr/>
          </p:nvSpPr>
          <p:spPr bwMode="auto">
            <a:xfrm>
              <a:off x="6948264" y="4113076"/>
              <a:ext cx="180000" cy="180000"/>
            </a:xfrm>
            <a:prstGeom prst="ellipse">
              <a:avLst/>
            </a:prstGeom>
            <a:solidFill>
              <a:srgbClr val="DEF1F2"/>
            </a:solidFill>
            <a:ln w="190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1000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0" name="직사각형 28"/>
            <p:cNvSpPr>
              <a:spLocks noChangeArrowheads="1"/>
            </p:cNvSpPr>
            <p:nvPr/>
          </p:nvSpPr>
          <p:spPr bwMode="auto">
            <a:xfrm>
              <a:off x="6552220" y="4113076"/>
              <a:ext cx="504056" cy="180000"/>
            </a:xfrm>
            <a:prstGeom prst="rect">
              <a:avLst/>
            </a:prstGeom>
            <a:solidFill>
              <a:srgbClr val="DEF1F2"/>
            </a:solidFill>
            <a:ln w="190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dirty="0" smtClean="0">
                  <a:latin typeface="맑은 고딕" pitchFamily="50" charset="-127"/>
                  <a:ea typeface="맑은 고딕" pitchFamily="50" charset="-127"/>
                </a:rPr>
                <a:t>LS-18</a:t>
              </a:r>
              <a:endParaRPr lang="ko-KR" alt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83831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77"/>
          <p:cNvSpPr txBox="1">
            <a:spLocks noChangeArrowheads="1"/>
          </p:cNvSpPr>
          <p:nvPr/>
        </p:nvSpPr>
        <p:spPr bwMode="auto">
          <a:xfrm>
            <a:off x="647700" y="476250"/>
            <a:ext cx="3478837" cy="400110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000" smtClean="0">
                <a:latin typeface="HY울릉도B" pitchFamily="18" charset="-127"/>
                <a:ea typeface="HY울릉도B" pitchFamily="18" charset="-127"/>
              </a:rPr>
              <a:t>모니터스피커 </a:t>
            </a:r>
            <a:r>
              <a:rPr lang="en-US" altLang="ko-KR" sz="2000" smtClean="0">
                <a:latin typeface="HY울릉도B" pitchFamily="18" charset="-127"/>
                <a:ea typeface="HY울릉도B" pitchFamily="18" charset="-127"/>
              </a:rPr>
              <a:t>45°N </a:t>
            </a:r>
            <a:r>
              <a:rPr lang="en-US" altLang="ko-KR" sz="2000" dirty="0">
                <a:latin typeface="HY울릉도B" pitchFamily="18" charset="-127"/>
                <a:ea typeface="HY울릉도B" pitchFamily="18" charset="-127"/>
              </a:rPr>
              <a:t>Series</a:t>
            </a:r>
            <a:endParaRPr lang="ko-KR" altLang="en-US" sz="2000" dirty="0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20484" name="Text Box 79"/>
          <p:cNvSpPr txBox="1">
            <a:spLocks noChangeArrowheads="1"/>
          </p:cNvSpPr>
          <p:nvPr/>
        </p:nvSpPr>
        <p:spPr bwMode="auto">
          <a:xfrm>
            <a:off x="827088" y="1192213"/>
            <a:ext cx="7416800" cy="600164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NEXO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의  오랜 라인어레이 테크놀로지를  응용하여 세계 최초로 라인 소스를 스테이지 모니터에 적용한 획기적인 라인 모니터 스피커로서 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GEO 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기술에 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의하여 정밀하게 확장 배열 설치가 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가능</a:t>
            </a:r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485" name="직사각형 6"/>
          <p:cNvSpPr>
            <a:spLocks noChangeArrowheads="1"/>
          </p:cNvSpPr>
          <p:nvPr/>
        </p:nvSpPr>
        <p:spPr bwMode="auto">
          <a:xfrm>
            <a:off x="792163" y="4133850"/>
            <a:ext cx="3059112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>
                <a:latin typeface="맑은 고딕" pitchFamily="50" charset="-127"/>
                <a:ea typeface="맑은 고딕" pitchFamily="50" charset="-127"/>
              </a:rPr>
              <a:t>이상적인 </a:t>
            </a:r>
            <a:r>
              <a:rPr lang="en-US" altLang="ko-KR" sz="1000" dirty="0">
                <a:latin typeface="맑은 고딕" pitchFamily="50" charset="-127"/>
                <a:ea typeface="맑은 고딕" pitchFamily="50" charset="-127"/>
              </a:rPr>
              <a:t>NEXO</a:t>
            </a:r>
            <a:r>
              <a:rPr lang="ko-KR" altLang="en-US" sz="1000" dirty="0">
                <a:latin typeface="맑은 고딕" pitchFamily="50" charset="-127"/>
                <a:ea typeface="맑은 고딕" pitchFamily="50" charset="-127"/>
              </a:rPr>
              <a:t>의 특허 기술 </a:t>
            </a:r>
            <a:r>
              <a:rPr lang="en-US" altLang="ko-KR" sz="1000" dirty="0">
                <a:latin typeface="맑은 고딕" pitchFamily="50" charset="-127"/>
                <a:ea typeface="맑은 고딕" pitchFamily="50" charset="-127"/>
              </a:rPr>
              <a:t>"GEO </a:t>
            </a:r>
            <a:r>
              <a:rPr lang="ko-KR" altLang="en-US" sz="1000" dirty="0">
                <a:latin typeface="맑은 고딕" pitchFamily="50" charset="-127"/>
                <a:ea typeface="맑은 고딕" pitchFamily="50" charset="-127"/>
              </a:rPr>
              <a:t>기술</a:t>
            </a:r>
            <a:r>
              <a:rPr lang="en-US" altLang="ko-KR" sz="1000" dirty="0">
                <a:latin typeface="맑은 고딕" pitchFamily="50" charset="-127"/>
                <a:ea typeface="맑은 고딕" pitchFamily="50" charset="-127"/>
              </a:rPr>
              <a:t>"</a:t>
            </a:r>
            <a:r>
              <a:rPr lang="ko-KR" altLang="en-US" sz="1000" dirty="0">
                <a:latin typeface="맑은 고딕" pitchFamily="50" charset="-127"/>
                <a:ea typeface="맑은 고딕" pitchFamily="50" charset="-127"/>
              </a:rPr>
              <a:t>을 이용하여 스테이지 스피커의 상호 간섭을 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해소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. </a:t>
            </a:r>
            <a:endParaRPr lang="en-US" altLang="ko-KR" sz="1000" dirty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000" dirty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Max </a:t>
            </a:r>
            <a:r>
              <a:rPr lang="en-US" altLang="ko-KR" sz="1000" dirty="0">
                <a:latin typeface="맑은 고딕" pitchFamily="50" charset="-127"/>
                <a:ea typeface="맑은 고딕" pitchFamily="50" charset="-127"/>
              </a:rPr>
              <a:t>140dB SPL</a:t>
            </a:r>
            <a:r>
              <a:rPr lang="ko-KR" altLang="en-US" sz="1000" dirty="0">
                <a:latin typeface="맑은 고딕" pitchFamily="50" charset="-127"/>
                <a:ea typeface="맑은 고딕" pitchFamily="50" charset="-127"/>
              </a:rPr>
              <a:t>의 높은 출력을 제공하며</a:t>
            </a:r>
            <a:r>
              <a:rPr lang="en-US" altLang="ko-KR" sz="1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000" dirty="0">
                <a:latin typeface="맑은 고딕" pitchFamily="50" charset="-127"/>
                <a:ea typeface="맑은 고딕" pitchFamily="50" charset="-127"/>
              </a:rPr>
              <a:t>높이 </a:t>
            </a:r>
            <a:r>
              <a:rPr lang="en-US" altLang="ko-KR" sz="1000" dirty="0">
                <a:latin typeface="맑은 고딕" pitchFamily="50" charset="-127"/>
                <a:ea typeface="맑은 고딕" pitchFamily="50" charset="-127"/>
              </a:rPr>
              <a:t>392mm, </a:t>
            </a:r>
            <a:r>
              <a:rPr lang="ko-KR" altLang="en-US" sz="1000" dirty="0">
                <a:latin typeface="맑은 고딕" pitchFamily="50" charset="-127"/>
                <a:ea typeface="맑은 고딕" pitchFamily="50" charset="-127"/>
              </a:rPr>
              <a:t>무게 </a:t>
            </a:r>
            <a:r>
              <a:rPr lang="en-US" altLang="ko-KR" sz="1000" dirty="0">
                <a:latin typeface="맑은 고딕" pitchFamily="50" charset="-127"/>
                <a:ea typeface="맑은 고딕" pitchFamily="50" charset="-127"/>
              </a:rPr>
              <a:t>24kg</a:t>
            </a:r>
            <a:r>
              <a:rPr lang="ko-KR" altLang="en-US" sz="1000" dirty="0">
                <a:latin typeface="맑은 고딕" pitchFamily="50" charset="-127"/>
                <a:ea typeface="맑은 고딕" pitchFamily="50" charset="-127"/>
              </a:rPr>
              <a:t>으로  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콤팩트한 캐비닛 디자인으로 </a:t>
            </a:r>
            <a:r>
              <a:rPr lang="ko-KR" altLang="en-US" sz="1000" dirty="0">
                <a:latin typeface="맑은 고딕" pitchFamily="50" charset="-127"/>
                <a:ea typeface="맑은 고딕" pitchFamily="50" charset="-127"/>
              </a:rPr>
              <a:t>스테이지 모니터에 요구되는 성능을 고차원으로 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제공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. </a:t>
            </a:r>
            <a:endParaRPr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486" name="Picture 5" descr="http://nexo-sa.com/images/content/product31_8_lightbo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8513" y="2133600"/>
            <a:ext cx="3240087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7" name="그룹 10"/>
          <p:cNvGrpSpPr>
            <a:grpSpLocks/>
          </p:cNvGrpSpPr>
          <p:nvPr/>
        </p:nvGrpSpPr>
        <p:grpSpPr bwMode="auto">
          <a:xfrm>
            <a:off x="792163" y="2060575"/>
            <a:ext cx="2916237" cy="1619250"/>
            <a:chOff x="107504" y="1664804"/>
            <a:chExt cx="5445605" cy="3024336"/>
          </a:xfrm>
        </p:grpSpPr>
        <p:pic>
          <p:nvPicPr>
            <p:cNvPr id="20492" name="Picture 7" descr="http://nexo-sa.com/images/content/product31_6_original.jpg">
              <a:hlinkClick r:id="rId3" tooltip="45°N 12 MONITOR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 t="5051" b="10101"/>
            <a:stretch>
              <a:fillRect/>
            </a:stretch>
          </p:blipFill>
          <p:spPr bwMode="auto">
            <a:xfrm>
              <a:off x="2879812" y="1664804"/>
              <a:ext cx="2673297" cy="3024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3" name="Picture 9" descr="http://nexo-sa.com/images/content/product31_2_original.jpg">
              <a:hlinkClick r:id="rId5" tooltip="45°N 12 MONITOR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7504" y="1736812"/>
              <a:ext cx="2743200" cy="2914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488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75575" y="1592263"/>
            <a:ext cx="1241425" cy="8413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</p:pic>
      <p:pic>
        <p:nvPicPr>
          <p:cNvPr id="20489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59325" y="3860800"/>
            <a:ext cx="3054350" cy="165576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</p:pic>
      <p:sp>
        <p:nvSpPr>
          <p:cNvPr id="20490" name="직사각형 16"/>
          <p:cNvSpPr>
            <a:spLocks noChangeArrowheads="1"/>
          </p:cNvSpPr>
          <p:nvPr/>
        </p:nvSpPr>
        <p:spPr bwMode="auto">
          <a:xfrm>
            <a:off x="4759325" y="5553075"/>
            <a:ext cx="308927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>
                <a:latin typeface="맑은 고딕" pitchFamily="50" charset="-127"/>
                <a:ea typeface="맑은 고딕" pitchFamily="50" charset="-127"/>
              </a:rPr>
              <a:t>스피커 양쪽에 있는 자석을 이용하여 정확하게</a:t>
            </a:r>
            <a:endParaRPr lang="en-US" altLang="ko-KR" sz="1000" dirty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000" dirty="0">
                <a:latin typeface="맑은 고딕" pitchFamily="50" charset="-127"/>
                <a:ea typeface="맑은 고딕" pitchFamily="50" charset="-127"/>
              </a:rPr>
              <a:t>고정시키며 원하는 만큼의 배열을 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구축 가능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491" name="직사각형 17"/>
          <p:cNvSpPr>
            <a:spLocks noChangeArrowheads="1"/>
          </p:cNvSpPr>
          <p:nvPr/>
        </p:nvSpPr>
        <p:spPr bwMode="auto">
          <a:xfrm>
            <a:off x="4681538" y="3789363"/>
            <a:ext cx="3203575" cy="2339975"/>
          </a:xfrm>
          <a:prstGeom prst="rect">
            <a:avLst/>
          </a:prstGeom>
          <a:noFill/>
          <a:ln w="28575" algn="ctr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 sz="1000" dirty="0">
              <a:latin typeface="HY울릉도M" pitchFamily="18" charset="-127"/>
              <a:ea typeface="HY울릉도M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1912654" y="2898795"/>
            <a:ext cx="6278846" cy="560388"/>
            <a:chOff x="2131729" y="3536970"/>
            <a:chExt cx="6278846" cy="560388"/>
          </a:xfrm>
        </p:grpSpPr>
        <p:grpSp>
          <p:nvGrpSpPr>
            <p:cNvPr id="10" name="그룹 30"/>
            <p:cNvGrpSpPr>
              <a:grpSpLocks/>
            </p:cNvGrpSpPr>
            <p:nvPr/>
          </p:nvGrpSpPr>
          <p:grpSpPr bwMode="auto">
            <a:xfrm>
              <a:off x="2131729" y="3536970"/>
              <a:ext cx="6278846" cy="560388"/>
              <a:chOff x="3237694" y="3344862"/>
              <a:chExt cx="5227791" cy="560321"/>
            </a:xfrm>
          </p:grpSpPr>
          <p:sp>
            <p:nvSpPr>
              <p:cNvPr id="12" name="직사각형 11"/>
              <p:cNvSpPr/>
              <p:nvPr/>
            </p:nvSpPr>
            <p:spPr>
              <a:xfrm>
                <a:off x="3321809" y="3857564"/>
                <a:ext cx="5143676" cy="46031"/>
              </a:xfrm>
              <a:prstGeom prst="rect">
                <a:avLst/>
              </a:prstGeom>
              <a:gradFill>
                <a:gsLst>
                  <a:gs pos="0">
                    <a:srgbClr val="FF6600"/>
                  </a:gs>
                  <a:gs pos="100000">
                    <a:srgbClr val="0070C0">
                      <a:alpha val="0"/>
                    </a:srgb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 dirty="0"/>
              </a:p>
            </p:txBody>
          </p:sp>
          <p:sp>
            <p:nvSpPr>
              <p:cNvPr id="13" name="모서리가 둥근 직사각형 12"/>
              <p:cNvSpPr/>
              <p:nvPr/>
            </p:nvSpPr>
            <p:spPr>
              <a:xfrm>
                <a:off x="3237694" y="3344862"/>
                <a:ext cx="577598" cy="560321"/>
              </a:xfrm>
              <a:prstGeom prst="roundRect">
                <a:avLst/>
              </a:prstGeom>
              <a:solidFill>
                <a:srgbClr val="FF6600"/>
              </a:solidFill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ko-KR" sz="3600" dirty="0">
                    <a:latin typeface="휴먼둥근헤드라인" pitchFamily="18" charset="-127"/>
                    <a:ea typeface="휴먼둥근헤드라인" pitchFamily="18" charset="-127"/>
                  </a:rPr>
                  <a:t>Ⅲ</a:t>
                </a:r>
                <a:endParaRPr lang="ko-KR" altLang="en-US" sz="3600" dirty="0">
                  <a:latin typeface="휴먼둥근헤드라인" pitchFamily="18" charset="-127"/>
                  <a:ea typeface="휴먼둥근헤드라인" pitchFamily="18" charset="-127"/>
                </a:endParaRPr>
              </a:p>
            </p:txBody>
          </p:sp>
        </p:grpSp>
        <p:sp>
          <p:nvSpPr>
            <p:cNvPr id="11" name="Text Box 54"/>
            <p:cNvSpPr txBox="1">
              <a:spLocks noChangeArrowheads="1"/>
            </p:cNvSpPr>
            <p:nvPr/>
          </p:nvSpPr>
          <p:spPr bwMode="auto">
            <a:xfrm>
              <a:off x="3141986" y="3592541"/>
              <a:ext cx="4320000" cy="4001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2">
                  <a:lumMod val="20000"/>
                  <a:lumOff val="80000"/>
                </a:schemeClr>
              </a:outerShdw>
            </a:effectLst>
          </p:spPr>
          <p:txBody>
            <a:bodyPr wrap="square" lIns="0" tIns="0" rIns="0" bIns="0" anchor="ctr">
              <a:spAutoFit/>
            </a:bodyPr>
            <a:lstStyle/>
            <a:p>
              <a:pPr marL="342900" indent="-342900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600" kern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CAREER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 Box 10"/>
          <p:cNvSpPr txBox="1">
            <a:spLocks noChangeArrowheads="1"/>
          </p:cNvSpPr>
          <p:nvPr/>
        </p:nvSpPr>
        <p:spPr bwMode="auto">
          <a:xfrm>
            <a:off x="647699" y="476250"/>
            <a:ext cx="1876425" cy="400110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ko-KR" sz="2000" smtClean="0">
                <a:latin typeface="HY울릉도B" pitchFamily="18" charset="-127"/>
                <a:ea typeface="HY울릉도B" pitchFamily="18" charset="-127"/>
              </a:rPr>
              <a:t>CAREER</a:t>
            </a:r>
            <a:endParaRPr lang="ko-KR" altLang="en-US" sz="2000" dirty="0">
              <a:latin typeface="HY울릉도B" pitchFamily="18" charset="-127"/>
              <a:ea typeface="HY울릉도B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029129"/>
              </p:ext>
            </p:extLst>
          </p:nvPr>
        </p:nvGraphicFramePr>
        <p:xfrm>
          <a:off x="787400" y="1085850"/>
          <a:ext cx="7777163" cy="5275263"/>
        </p:xfrm>
        <a:graphic>
          <a:graphicData uri="http://schemas.openxmlformats.org/drawingml/2006/table">
            <a:tbl>
              <a:tblPr/>
              <a:tblGrid>
                <a:gridCol w="1187450"/>
                <a:gridCol w="3025775"/>
                <a:gridCol w="2590800"/>
                <a:gridCol w="973138"/>
              </a:tblGrid>
              <a:tr h="5413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일시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행사명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장소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비고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2017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06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세계태권도대회 월드뮤직콘서트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무주 태권도원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황치열 콘서트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올림픽홀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30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남원 비젼마을 국악축제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남원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3587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롯데 뉴커머스데이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올림픽홀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2017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05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수원연극제 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수원화성일대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김건모콘서트 전국투어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울산동천체육관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JTBC 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 대선 개표방송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광화문광장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U-20 FIFA 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월드컵 응원전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광화문광장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그린플러그드페스티벌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한강난지공원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49724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 Box 10"/>
          <p:cNvSpPr txBox="1">
            <a:spLocks noChangeArrowheads="1"/>
          </p:cNvSpPr>
          <p:nvPr/>
        </p:nvSpPr>
        <p:spPr bwMode="auto">
          <a:xfrm>
            <a:off x="647699" y="476250"/>
            <a:ext cx="1876425" cy="400110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ko-KR" sz="2000" smtClean="0">
                <a:latin typeface="HY울릉도B" pitchFamily="18" charset="-127"/>
                <a:ea typeface="HY울릉도B" pitchFamily="18" charset="-127"/>
              </a:rPr>
              <a:t>CAREER</a:t>
            </a:r>
            <a:endParaRPr lang="ko-KR" altLang="en-US" sz="2000" dirty="0">
              <a:latin typeface="HY울릉도B" pitchFamily="18" charset="-127"/>
              <a:ea typeface="HY울릉도B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709105"/>
              </p:ext>
            </p:extLst>
          </p:nvPr>
        </p:nvGraphicFramePr>
        <p:xfrm>
          <a:off x="787400" y="1085850"/>
          <a:ext cx="7777163" cy="5275263"/>
        </p:xfrm>
        <a:graphic>
          <a:graphicData uri="http://schemas.openxmlformats.org/drawingml/2006/table">
            <a:tbl>
              <a:tblPr/>
              <a:tblGrid>
                <a:gridCol w="1187450"/>
                <a:gridCol w="3025775"/>
                <a:gridCol w="2590800"/>
                <a:gridCol w="973138"/>
              </a:tblGrid>
              <a:tr h="5413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일시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행사명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장소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비고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2017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04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삼성생명 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연도상시상식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일산 킨텍스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6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JTBC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대선토론 생방송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일산 빛마루스튜디오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30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2017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03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김건모콘서트 전국투어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대전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3587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볼보신차발표회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신라호텔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m.Net 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프로듀스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101 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시즌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CJ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스튜디오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2017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02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김건모콘서트 전국투어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인천남동체육관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 가온챠트무직어워드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잠실실내체육관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한국대중음악상시상식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구로아트밸리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2017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01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김건모콘서트 전국투어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부산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대구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서울가요대상시상식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잠실실내체육관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31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 골든디스크시상식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일산킨텍스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7,8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34677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 Box 10"/>
          <p:cNvSpPr txBox="1">
            <a:spLocks noChangeArrowheads="1"/>
          </p:cNvSpPr>
          <p:nvPr/>
        </p:nvSpPr>
        <p:spPr bwMode="auto">
          <a:xfrm>
            <a:off x="647699" y="476250"/>
            <a:ext cx="1876425" cy="400110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ko-KR" sz="2000" smtClean="0">
                <a:latin typeface="HY울릉도B" pitchFamily="18" charset="-127"/>
                <a:ea typeface="HY울릉도B" pitchFamily="18" charset="-127"/>
              </a:rPr>
              <a:t>CAREER</a:t>
            </a:r>
            <a:endParaRPr lang="ko-KR" altLang="en-US" sz="2000" dirty="0">
              <a:latin typeface="HY울릉도B" pitchFamily="18" charset="-127"/>
              <a:ea typeface="HY울릉도B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393707"/>
              </p:ext>
            </p:extLst>
          </p:nvPr>
        </p:nvGraphicFramePr>
        <p:xfrm>
          <a:off x="787400" y="1085850"/>
          <a:ext cx="7777163" cy="5173663"/>
        </p:xfrm>
        <a:graphic>
          <a:graphicData uri="http://schemas.openxmlformats.org/drawingml/2006/table">
            <a:tbl>
              <a:tblPr/>
              <a:tblGrid>
                <a:gridCol w="1187450"/>
                <a:gridCol w="3025775"/>
                <a:gridCol w="2590800"/>
                <a:gridCol w="973138"/>
              </a:tblGrid>
              <a:tr h="5413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일시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행사명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장소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비고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30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2016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12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김건모콘서트 전국투어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서울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광주등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3587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스티브바라캇 내한공연 전국투어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안산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구리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울산등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김연우콘서트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올림픽홀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2016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11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유재하 음악경연대회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한양대 백남음악관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2016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부산 원아시아페스티벌 개막식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부산 아시아드 주경기장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한인회장단 대회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잠실롯데호텔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뮤콘쇼케이스공연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MBC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공개홀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수원화성문화제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‘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야조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’ 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공연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수원 창룡문특설무대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세계 드론레이싱대회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인천 아시아드주경기장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77317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 Box 10"/>
          <p:cNvSpPr txBox="1">
            <a:spLocks noChangeArrowheads="1"/>
          </p:cNvSpPr>
          <p:nvPr/>
        </p:nvSpPr>
        <p:spPr bwMode="auto">
          <a:xfrm>
            <a:off x="647699" y="476250"/>
            <a:ext cx="1876425" cy="400110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ko-KR" sz="2000" smtClean="0">
                <a:latin typeface="HY울릉도B" pitchFamily="18" charset="-127"/>
                <a:ea typeface="HY울릉도B" pitchFamily="18" charset="-127"/>
              </a:rPr>
              <a:t>CAREER</a:t>
            </a:r>
            <a:endParaRPr lang="ko-KR" altLang="en-US" sz="2000" dirty="0">
              <a:latin typeface="HY울릉도B" pitchFamily="18" charset="-127"/>
              <a:ea typeface="HY울릉도B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782528"/>
              </p:ext>
            </p:extLst>
          </p:nvPr>
        </p:nvGraphicFramePr>
        <p:xfrm>
          <a:off x="787400" y="1085850"/>
          <a:ext cx="7777163" cy="5173663"/>
        </p:xfrm>
        <a:graphic>
          <a:graphicData uri="http://schemas.openxmlformats.org/drawingml/2006/table">
            <a:tbl>
              <a:tblPr/>
              <a:tblGrid>
                <a:gridCol w="1187450"/>
                <a:gridCol w="3025775"/>
                <a:gridCol w="2590800"/>
                <a:gridCol w="973138"/>
              </a:tblGrid>
              <a:tr h="5413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일시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행사명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장소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비고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30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2016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09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ARCADIA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잠실주경기장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3587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렛츠락페스티벌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한강난지공원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2016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08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김연우콘서트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체조경기장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월드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DJ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페스티벌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사운스퍼레이드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춘천송암레포트타운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제천국제음악영화제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청풍리조트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Fever Festival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부산해운대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2016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07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윤하콘서트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롯데카드아트홀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뮤지컬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‘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정조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’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수원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SK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아트리움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지산락페스티벌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지산리조트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20594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8"/>
          <p:cNvGrpSpPr>
            <a:grpSpLocks/>
          </p:cNvGrpSpPr>
          <p:nvPr/>
        </p:nvGrpSpPr>
        <p:grpSpPr bwMode="auto">
          <a:xfrm>
            <a:off x="1960279" y="2868613"/>
            <a:ext cx="4827750" cy="560387"/>
            <a:chOff x="3237694" y="1701788"/>
            <a:chExt cx="5227791" cy="560321"/>
          </a:xfrm>
        </p:grpSpPr>
        <p:sp>
          <p:nvSpPr>
            <p:cNvPr id="7" name="직사각형 6"/>
            <p:cNvSpPr/>
            <p:nvPr/>
          </p:nvSpPr>
          <p:spPr>
            <a:xfrm>
              <a:off x="3321809" y="2211315"/>
              <a:ext cx="5143676" cy="46033"/>
            </a:xfrm>
            <a:prstGeom prst="rect">
              <a:avLst/>
            </a:prstGeom>
            <a:gradFill>
              <a:gsLst>
                <a:gs pos="0">
                  <a:srgbClr val="0070C0"/>
                </a:gs>
                <a:gs pos="100000">
                  <a:srgbClr val="0070C0">
                    <a:alpha val="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/>
            </a:p>
          </p:txBody>
        </p:sp>
        <p:sp>
          <p:nvSpPr>
            <p:cNvPr id="8" name="모서리가 둥근 직사각형 7"/>
            <p:cNvSpPr/>
            <p:nvPr/>
          </p:nvSpPr>
          <p:spPr>
            <a:xfrm>
              <a:off x="3237694" y="1701788"/>
              <a:ext cx="577598" cy="560321"/>
            </a:xfrm>
            <a:prstGeom prst="roundRect">
              <a:avLst/>
            </a:prstGeom>
            <a:solidFill>
              <a:srgbClr val="0070C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ko-KR" sz="3600" dirty="0">
                  <a:latin typeface="휴먼둥근헤드라인" pitchFamily="18" charset="-127"/>
                  <a:ea typeface="휴먼둥근헤드라인" pitchFamily="18" charset="-127"/>
                </a:rPr>
                <a:t>Ⅰ</a:t>
              </a:r>
              <a:endParaRPr lang="ko-KR" altLang="en-US" sz="3600" dirty="0">
                <a:latin typeface="휴먼둥근헤드라인" pitchFamily="18" charset="-127"/>
                <a:ea typeface="휴먼둥근헤드라인" pitchFamily="18" charset="-127"/>
              </a:endParaRPr>
            </a:p>
          </p:txBody>
        </p:sp>
        <p:sp>
          <p:nvSpPr>
            <p:cNvPr id="9" name="Text Box 54"/>
            <p:cNvSpPr txBox="1">
              <a:spLocks noChangeArrowheads="1"/>
            </p:cNvSpPr>
            <p:nvPr/>
          </p:nvSpPr>
          <p:spPr bwMode="auto">
            <a:xfrm>
              <a:off x="4078838" y="1766867"/>
              <a:ext cx="3715319" cy="4000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2">
                  <a:lumMod val="20000"/>
                  <a:lumOff val="80000"/>
                </a:schemeClr>
              </a:outerShdw>
            </a:effectLst>
          </p:spPr>
          <p:txBody>
            <a:bodyPr lIns="0" tIns="0" rIns="0" bIns="0" anchor="ctr">
              <a:spAutoFit/>
            </a:bodyPr>
            <a:lstStyle/>
            <a:p>
              <a:pPr marL="342900" indent="-342900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600" kern="0" dirty="0" smtClean="0">
                  <a:solidFill>
                    <a:srgbClr val="0070C0"/>
                  </a:solidFill>
                  <a:latin typeface="HY견고딕" pitchFamily="18" charset="-127"/>
                  <a:ea typeface="HY견고딕" pitchFamily="18" charset="-127"/>
                </a:rPr>
                <a:t>회 사 소 개</a:t>
              </a:r>
              <a:endParaRPr kumimoji="0" lang="ko-KR" altLang="en-US" sz="2600" kern="0" dirty="0"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 Box 10"/>
          <p:cNvSpPr txBox="1">
            <a:spLocks noChangeArrowheads="1"/>
          </p:cNvSpPr>
          <p:nvPr/>
        </p:nvSpPr>
        <p:spPr bwMode="auto">
          <a:xfrm>
            <a:off x="647699" y="476250"/>
            <a:ext cx="1876425" cy="400110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ko-KR" sz="2000" smtClean="0">
                <a:latin typeface="HY울릉도B" pitchFamily="18" charset="-127"/>
                <a:ea typeface="HY울릉도B" pitchFamily="18" charset="-127"/>
              </a:rPr>
              <a:t>CAREER</a:t>
            </a:r>
            <a:endParaRPr lang="ko-KR" altLang="en-US" sz="2000" dirty="0">
              <a:latin typeface="HY울릉도B" pitchFamily="18" charset="-127"/>
              <a:ea typeface="HY울릉도B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667466"/>
              </p:ext>
            </p:extLst>
          </p:nvPr>
        </p:nvGraphicFramePr>
        <p:xfrm>
          <a:off x="787400" y="1085850"/>
          <a:ext cx="7777163" cy="5173663"/>
        </p:xfrm>
        <a:graphic>
          <a:graphicData uri="http://schemas.openxmlformats.org/drawingml/2006/table">
            <a:tbl>
              <a:tblPr/>
              <a:tblGrid>
                <a:gridCol w="1187450"/>
                <a:gridCol w="3025775"/>
                <a:gridCol w="2590800"/>
                <a:gridCol w="973138"/>
              </a:tblGrid>
              <a:tr h="5413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일시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행사명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장소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비고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30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2016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06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2016 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DREAM CONCERT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상암월드컵경기장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3587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수원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K-POP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페스티벌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수원월드컵경기장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2016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05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그린플러그드페스티벌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한강난지지구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월드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DJ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페스티벌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사운스퍼레이드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춘천송암레포트타운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강남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C-Festival K-POP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콘서트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영동대로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한화생명연도대상시상식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킨텍스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2016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04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4.19 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문화제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강북구청사거리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흥국화재연도대상시상식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하야트호텔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2016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03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m.net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프로듀스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101 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녹화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CJ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스튜디오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김종국콘서트 중국투어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중국 항저우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02484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 Box 10"/>
          <p:cNvSpPr txBox="1">
            <a:spLocks noChangeArrowheads="1"/>
          </p:cNvSpPr>
          <p:nvPr/>
        </p:nvSpPr>
        <p:spPr bwMode="auto">
          <a:xfrm>
            <a:off x="647699" y="476250"/>
            <a:ext cx="1876425" cy="400110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ko-KR" sz="2000" smtClean="0">
                <a:latin typeface="HY울릉도B" pitchFamily="18" charset="-127"/>
                <a:ea typeface="HY울릉도B" pitchFamily="18" charset="-127"/>
              </a:rPr>
              <a:t>CAREER</a:t>
            </a:r>
            <a:endParaRPr lang="ko-KR" altLang="en-US" sz="2000" dirty="0">
              <a:latin typeface="HY울릉도B" pitchFamily="18" charset="-127"/>
              <a:ea typeface="HY울릉도B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724097"/>
              </p:ext>
            </p:extLst>
          </p:nvPr>
        </p:nvGraphicFramePr>
        <p:xfrm>
          <a:off x="787400" y="1085850"/>
          <a:ext cx="7777163" cy="5173663"/>
        </p:xfrm>
        <a:graphic>
          <a:graphicData uri="http://schemas.openxmlformats.org/drawingml/2006/table">
            <a:tbl>
              <a:tblPr/>
              <a:tblGrid>
                <a:gridCol w="1187450"/>
                <a:gridCol w="3025775"/>
                <a:gridCol w="2590800"/>
                <a:gridCol w="973138"/>
              </a:tblGrid>
              <a:tr h="5413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일시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행사명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장소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비고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30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2016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02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가온챠트상시상식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올림픽홀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3587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프로듀스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101 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방송제작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CJ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스튜디오등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대중음악상시상식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구로 아트밸리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2016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01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무한도전엑스포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킨텍스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서울가요대상시상식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체조경기장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골든디스크시상식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경희대 평화의전당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2015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12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김연우콘서트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핸드볼경기장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윤상콘서트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LG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아트센터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골든글러브시상식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더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 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호텔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윤하콘서트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올림픽홀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아이유콘서트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잠실학생체육관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84422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 Box 10"/>
          <p:cNvSpPr txBox="1">
            <a:spLocks noChangeArrowheads="1"/>
          </p:cNvSpPr>
          <p:nvPr/>
        </p:nvSpPr>
        <p:spPr bwMode="auto">
          <a:xfrm>
            <a:off x="647699" y="476250"/>
            <a:ext cx="1876425" cy="400110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ko-KR" sz="2000" smtClean="0">
                <a:latin typeface="HY울릉도B" pitchFamily="18" charset="-127"/>
                <a:ea typeface="HY울릉도B" pitchFamily="18" charset="-127"/>
              </a:rPr>
              <a:t>CAREER</a:t>
            </a:r>
            <a:endParaRPr lang="ko-KR" altLang="en-US" sz="2000" dirty="0">
              <a:latin typeface="HY울릉도B" pitchFamily="18" charset="-127"/>
              <a:ea typeface="HY울릉도B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278791"/>
              </p:ext>
            </p:extLst>
          </p:nvPr>
        </p:nvGraphicFramePr>
        <p:xfrm>
          <a:off x="787400" y="1085850"/>
          <a:ext cx="7777163" cy="5173663"/>
        </p:xfrm>
        <a:graphic>
          <a:graphicData uri="http://schemas.openxmlformats.org/drawingml/2006/table">
            <a:tbl>
              <a:tblPr/>
              <a:tblGrid>
                <a:gridCol w="1187450"/>
                <a:gridCol w="3025775"/>
                <a:gridCol w="2590800"/>
                <a:gridCol w="973138"/>
              </a:tblGrid>
              <a:tr h="5413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일시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행사명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장소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비고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30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2015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11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원나잇카니발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(EDM)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고척스카이돔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3587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프레지던트컵대회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송도컨벤시아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2015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그랜드민트페스티벌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(GMF)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체조경기장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2015 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아시아문화축제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고척스카이돔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몽니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주년콘서트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한전아트센터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2015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09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그랜드한류콘서트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잠실주경기장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더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페스티벌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인천아시아드주경기장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렛츠락페스티벌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한강난지지구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폴인어쿠스틱페스티벌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대명비발디파크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경주한류드림페스티벌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경주시민운동장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25012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 Box 10"/>
          <p:cNvSpPr txBox="1">
            <a:spLocks noChangeArrowheads="1"/>
          </p:cNvSpPr>
          <p:nvPr/>
        </p:nvSpPr>
        <p:spPr bwMode="auto">
          <a:xfrm>
            <a:off x="647699" y="476250"/>
            <a:ext cx="1876425" cy="400110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ko-KR" sz="2000" smtClean="0">
                <a:latin typeface="HY울릉도B" pitchFamily="18" charset="-127"/>
                <a:ea typeface="HY울릉도B" pitchFamily="18" charset="-127"/>
              </a:rPr>
              <a:t>CAREER</a:t>
            </a:r>
            <a:endParaRPr lang="ko-KR" altLang="en-US" sz="2000" dirty="0">
              <a:latin typeface="HY울릉도B" pitchFamily="18" charset="-127"/>
              <a:ea typeface="HY울릉도B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849630"/>
              </p:ext>
            </p:extLst>
          </p:nvPr>
        </p:nvGraphicFramePr>
        <p:xfrm>
          <a:off x="796925" y="1114425"/>
          <a:ext cx="7777163" cy="5173663"/>
        </p:xfrm>
        <a:graphic>
          <a:graphicData uri="http://schemas.openxmlformats.org/drawingml/2006/table">
            <a:tbl>
              <a:tblPr/>
              <a:tblGrid>
                <a:gridCol w="1187450"/>
                <a:gridCol w="3025775"/>
                <a:gridCol w="2590800"/>
                <a:gridCol w="973138"/>
              </a:tblGrid>
              <a:tr h="5413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일시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행사명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장소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비고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30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2015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08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제천국제음악영화제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제천청풍호반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3587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광복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70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주년전야제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서울시청앞광장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비전국악축제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국악의성지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2015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07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전문대학엑스포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코엑스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클래식축제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강원계촌리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2015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06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윤하콘서트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성수아트홀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SOMEDAY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콘서트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연세대학교 대강당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84556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 Box 10"/>
          <p:cNvSpPr txBox="1">
            <a:spLocks noChangeArrowheads="1"/>
          </p:cNvSpPr>
          <p:nvPr/>
        </p:nvSpPr>
        <p:spPr bwMode="auto">
          <a:xfrm>
            <a:off x="647699" y="476250"/>
            <a:ext cx="1876425" cy="400110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ko-KR" sz="2000" smtClean="0">
                <a:latin typeface="HY울릉도B" pitchFamily="18" charset="-127"/>
                <a:ea typeface="HY울릉도B" pitchFamily="18" charset="-127"/>
              </a:rPr>
              <a:t>CAREER</a:t>
            </a:r>
            <a:endParaRPr lang="ko-KR" altLang="en-US" sz="2000" dirty="0">
              <a:latin typeface="HY울릉도B" pitchFamily="18" charset="-127"/>
              <a:ea typeface="HY울릉도B" pitchFamily="18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660593"/>
              </p:ext>
            </p:extLst>
          </p:nvPr>
        </p:nvGraphicFramePr>
        <p:xfrm>
          <a:off x="758825" y="1104900"/>
          <a:ext cx="7777163" cy="5173663"/>
        </p:xfrm>
        <a:graphic>
          <a:graphicData uri="http://schemas.openxmlformats.org/drawingml/2006/table">
            <a:tbl>
              <a:tblPr/>
              <a:tblGrid>
                <a:gridCol w="1187450"/>
                <a:gridCol w="3025775"/>
                <a:gridCol w="2590800"/>
                <a:gridCol w="973138"/>
              </a:tblGrid>
              <a:tr h="5413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일시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행사명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장소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비고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30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2015</a:t>
                      </a: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</a:t>
                      </a: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05</a:t>
                      </a: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21</a:t>
                      </a: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회 드림콘서트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상암월드컵경기장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3587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그린플러그드페스티벌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한강난지지구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월드</a:t>
                      </a: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DJ</a:t>
                      </a: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페스티벌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춘천송암레포트타운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사운드홀릭페스티벌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잠실보조경기장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2015</a:t>
                      </a: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04</a:t>
                      </a: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서울국제모터쇼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일산킨텍스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CJ</a:t>
                      </a: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슈퍼레이스 개막전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영암</a:t>
                      </a: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F1</a:t>
                      </a: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서킷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광주도자기축제개막식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경기도자박물관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2015</a:t>
                      </a: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03</a:t>
                      </a: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정동하콘서트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</a:t>
                      </a: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서강대 </a:t>
                      </a:r>
                      <a:r>
                        <a:rPr kumimoji="0" lang="ko-KR" alt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메리홀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WK</a:t>
                      </a: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리그 개막식</a:t>
                      </a: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인천남동경기장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흥국생명연도상시상식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그랜드힐튼호텔</a:t>
                      </a: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90351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 Box 10"/>
          <p:cNvSpPr txBox="1">
            <a:spLocks noChangeArrowheads="1"/>
          </p:cNvSpPr>
          <p:nvPr/>
        </p:nvSpPr>
        <p:spPr bwMode="auto">
          <a:xfrm>
            <a:off x="647699" y="476250"/>
            <a:ext cx="1876425" cy="400110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ko-KR" sz="2000" smtClean="0">
                <a:latin typeface="HY울릉도B" pitchFamily="18" charset="-127"/>
                <a:ea typeface="HY울릉도B" pitchFamily="18" charset="-127"/>
              </a:rPr>
              <a:t>CAREER</a:t>
            </a:r>
            <a:endParaRPr lang="ko-KR" altLang="en-US" sz="2000" dirty="0">
              <a:latin typeface="HY울릉도B" pitchFamily="18" charset="-127"/>
              <a:ea typeface="HY울릉도B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678939"/>
              </p:ext>
            </p:extLst>
          </p:nvPr>
        </p:nvGraphicFramePr>
        <p:xfrm>
          <a:off x="749300" y="1143000"/>
          <a:ext cx="7777163" cy="5187951"/>
        </p:xfrm>
        <a:graphic>
          <a:graphicData uri="http://schemas.openxmlformats.org/drawingml/2006/table">
            <a:tbl>
              <a:tblPr/>
              <a:tblGrid>
                <a:gridCol w="1187450"/>
                <a:gridCol w="3025775"/>
                <a:gridCol w="2590800"/>
                <a:gridCol w="973138"/>
              </a:tblGrid>
              <a:tr h="5413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일시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행사명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장소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비고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30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2015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02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윤한콘서트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롯데호텔크리스탈볼룸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3587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언니네이발관콘서트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부산등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2015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01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골든디스크시상식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중국북경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허벌라이크 스펙타큘라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부산벡스코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2014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12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월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원모어찬스투어콘서트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대구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부산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윤하콘서트</a:t>
                      </a: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이화여대대강당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노브레인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장미여관콘서트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블루스퀘어삼성카드홀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365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국악방송 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‘</a:t>
                      </a: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악장</a:t>
                      </a:r>
                      <a:r>
                        <a:rPr kumimoji="0" lang="en-US" altLang="ko-K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’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창원</a:t>
                      </a: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1439" marR="91439" marT="45717" marB="45717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75944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532454" y="2816932"/>
            <a:ext cx="83076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  <a:scene3d>
              <a:camera prst="orthographicFront"/>
              <a:lightRig rig="brightRoom" dir="tl"/>
            </a:scene3d>
            <a:sp3d extrusionH="57150" contourW="38100" prstMaterial="flat">
              <a:bevelT w="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>
              <a:defRPr/>
            </a:pPr>
            <a:r>
              <a:rPr lang="ko-KR" altLang="en-US" sz="5400" b="1" dirty="0" smtClean="0">
                <a:solidFill>
                  <a:srgbClr val="3F250B"/>
                </a:solidFill>
                <a:latin typeface="+mn-ea"/>
                <a:ea typeface="+mn-ea"/>
              </a:rPr>
              <a:t>감 사 합 </a:t>
            </a:r>
            <a:r>
              <a:rPr lang="ko-KR" altLang="en-US" sz="5400" b="1" dirty="0" err="1" smtClean="0">
                <a:solidFill>
                  <a:srgbClr val="3F250B"/>
                </a:solidFill>
                <a:latin typeface="+mn-ea"/>
                <a:ea typeface="+mn-ea"/>
              </a:rPr>
              <a:t>니</a:t>
            </a:r>
            <a:r>
              <a:rPr lang="ko-KR" altLang="en-US" sz="5400" b="1" dirty="0" smtClean="0">
                <a:solidFill>
                  <a:srgbClr val="3F250B"/>
                </a:solidFill>
                <a:latin typeface="+mn-ea"/>
                <a:ea typeface="+mn-ea"/>
              </a:rPr>
              <a:t> 다</a:t>
            </a:r>
            <a:endParaRPr lang="en-US" altLang="ko-KR" sz="5400" b="1" dirty="0">
              <a:solidFill>
                <a:srgbClr val="3F250B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4" name="Group 5"/>
          <p:cNvGrpSpPr>
            <a:grpSpLocks/>
          </p:cNvGrpSpPr>
          <p:nvPr/>
        </p:nvGrpSpPr>
        <p:grpSpPr bwMode="auto">
          <a:xfrm>
            <a:off x="1258888" y="1566863"/>
            <a:ext cx="6589712" cy="71437"/>
            <a:chOff x="725" y="777"/>
            <a:chExt cx="4151" cy="45"/>
          </a:xfrm>
        </p:grpSpPr>
        <p:sp>
          <p:nvSpPr>
            <p:cNvPr id="5202" name="Line 6"/>
            <p:cNvSpPr>
              <a:spLocks noChangeShapeType="1"/>
            </p:cNvSpPr>
            <p:nvPr/>
          </p:nvSpPr>
          <p:spPr bwMode="auto">
            <a:xfrm>
              <a:off x="793" y="799"/>
              <a:ext cx="4037" cy="0"/>
            </a:xfrm>
            <a:prstGeom prst="line">
              <a:avLst/>
            </a:prstGeom>
            <a:noFill/>
            <a:ln w="12700">
              <a:solidFill>
                <a:srgbClr val="D9D9D9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ko-KR" altLang="en-US"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  <p:grpSp>
          <p:nvGrpSpPr>
            <p:cNvPr id="5203" name="Group 7"/>
            <p:cNvGrpSpPr>
              <a:grpSpLocks/>
            </p:cNvGrpSpPr>
            <p:nvPr/>
          </p:nvGrpSpPr>
          <p:grpSpPr bwMode="auto">
            <a:xfrm>
              <a:off x="725" y="777"/>
              <a:ext cx="46" cy="45"/>
              <a:chOff x="725" y="777"/>
              <a:chExt cx="46" cy="45"/>
            </a:xfrm>
          </p:grpSpPr>
          <p:sp>
            <p:nvSpPr>
              <p:cNvPr id="5207" name="Line 8"/>
              <p:cNvSpPr>
                <a:spLocks noChangeShapeType="1"/>
              </p:cNvSpPr>
              <p:nvPr/>
            </p:nvSpPr>
            <p:spPr bwMode="auto">
              <a:xfrm flipH="1">
                <a:off x="725" y="799"/>
                <a:ext cx="46" cy="0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5208" name="Line 9"/>
              <p:cNvSpPr>
                <a:spLocks noChangeShapeType="1"/>
              </p:cNvSpPr>
              <p:nvPr/>
            </p:nvSpPr>
            <p:spPr bwMode="auto">
              <a:xfrm>
                <a:off x="748" y="777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</p:grpSp>
        <p:grpSp>
          <p:nvGrpSpPr>
            <p:cNvPr id="5204" name="Group 10"/>
            <p:cNvGrpSpPr>
              <a:grpSpLocks/>
            </p:cNvGrpSpPr>
            <p:nvPr/>
          </p:nvGrpSpPr>
          <p:grpSpPr bwMode="auto">
            <a:xfrm>
              <a:off x="4830" y="777"/>
              <a:ext cx="46" cy="45"/>
              <a:chOff x="725" y="777"/>
              <a:chExt cx="46" cy="45"/>
            </a:xfrm>
          </p:grpSpPr>
          <p:sp>
            <p:nvSpPr>
              <p:cNvPr id="5205" name="Line 11"/>
              <p:cNvSpPr>
                <a:spLocks noChangeShapeType="1"/>
              </p:cNvSpPr>
              <p:nvPr/>
            </p:nvSpPr>
            <p:spPr bwMode="auto">
              <a:xfrm flipH="1">
                <a:off x="725" y="799"/>
                <a:ext cx="46" cy="0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5206" name="Line 12"/>
              <p:cNvSpPr>
                <a:spLocks noChangeShapeType="1"/>
              </p:cNvSpPr>
              <p:nvPr/>
            </p:nvSpPr>
            <p:spPr bwMode="auto">
              <a:xfrm>
                <a:off x="748" y="777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</p:grpSp>
      </p:grpSp>
      <p:grpSp>
        <p:nvGrpSpPr>
          <p:cNvPr id="5125" name="Group 13"/>
          <p:cNvGrpSpPr>
            <a:grpSpLocks/>
          </p:cNvGrpSpPr>
          <p:nvPr/>
        </p:nvGrpSpPr>
        <p:grpSpPr bwMode="auto">
          <a:xfrm>
            <a:off x="1258888" y="2287588"/>
            <a:ext cx="6589712" cy="71437"/>
            <a:chOff x="725" y="777"/>
            <a:chExt cx="4151" cy="45"/>
          </a:xfrm>
        </p:grpSpPr>
        <p:sp>
          <p:nvSpPr>
            <p:cNvPr id="5195" name="Line 14"/>
            <p:cNvSpPr>
              <a:spLocks noChangeShapeType="1"/>
            </p:cNvSpPr>
            <p:nvPr/>
          </p:nvSpPr>
          <p:spPr bwMode="auto">
            <a:xfrm>
              <a:off x="793" y="799"/>
              <a:ext cx="4037" cy="0"/>
            </a:xfrm>
            <a:prstGeom prst="line">
              <a:avLst/>
            </a:prstGeom>
            <a:noFill/>
            <a:ln w="12700">
              <a:solidFill>
                <a:srgbClr val="D9D9D9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ko-KR" altLang="en-US"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  <p:grpSp>
          <p:nvGrpSpPr>
            <p:cNvPr id="5196" name="Group 15"/>
            <p:cNvGrpSpPr>
              <a:grpSpLocks/>
            </p:cNvGrpSpPr>
            <p:nvPr/>
          </p:nvGrpSpPr>
          <p:grpSpPr bwMode="auto">
            <a:xfrm>
              <a:off x="725" y="777"/>
              <a:ext cx="46" cy="45"/>
              <a:chOff x="725" y="777"/>
              <a:chExt cx="46" cy="45"/>
            </a:xfrm>
          </p:grpSpPr>
          <p:sp>
            <p:nvSpPr>
              <p:cNvPr id="5200" name="Line 16"/>
              <p:cNvSpPr>
                <a:spLocks noChangeShapeType="1"/>
              </p:cNvSpPr>
              <p:nvPr/>
            </p:nvSpPr>
            <p:spPr bwMode="auto">
              <a:xfrm flipH="1">
                <a:off x="725" y="799"/>
                <a:ext cx="46" cy="0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5201" name="Line 17"/>
              <p:cNvSpPr>
                <a:spLocks noChangeShapeType="1"/>
              </p:cNvSpPr>
              <p:nvPr/>
            </p:nvSpPr>
            <p:spPr bwMode="auto">
              <a:xfrm>
                <a:off x="748" y="777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</p:grpSp>
        <p:grpSp>
          <p:nvGrpSpPr>
            <p:cNvPr id="5197" name="Group 18"/>
            <p:cNvGrpSpPr>
              <a:grpSpLocks/>
            </p:cNvGrpSpPr>
            <p:nvPr/>
          </p:nvGrpSpPr>
          <p:grpSpPr bwMode="auto">
            <a:xfrm>
              <a:off x="4830" y="777"/>
              <a:ext cx="46" cy="45"/>
              <a:chOff x="725" y="777"/>
              <a:chExt cx="46" cy="45"/>
            </a:xfrm>
          </p:grpSpPr>
          <p:sp>
            <p:nvSpPr>
              <p:cNvPr id="5198" name="Line 19"/>
              <p:cNvSpPr>
                <a:spLocks noChangeShapeType="1"/>
              </p:cNvSpPr>
              <p:nvPr/>
            </p:nvSpPr>
            <p:spPr bwMode="auto">
              <a:xfrm flipH="1">
                <a:off x="725" y="799"/>
                <a:ext cx="46" cy="0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5199" name="Line 20"/>
              <p:cNvSpPr>
                <a:spLocks noChangeShapeType="1"/>
              </p:cNvSpPr>
              <p:nvPr/>
            </p:nvSpPr>
            <p:spPr bwMode="auto">
              <a:xfrm>
                <a:off x="748" y="777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</p:grpSp>
      </p:grpSp>
      <p:grpSp>
        <p:nvGrpSpPr>
          <p:cNvPr id="2" name="그룹 1"/>
          <p:cNvGrpSpPr/>
          <p:nvPr/>
        </p:nvGrpSpPr>
        <p:grpSpPr>
          <a:xfrm>
            <a:off x="1115157" y="1566863"/>
            <a:ext cx="1633661" cy="419030"/>
            <a:chOff x="5672014" y="2327277"/>
            <a:chExt cx="1633661" cy="419030"/>
          </a:xfrm>
        </p:grpSpPr>
        <p:pic>
          <p:nvPicPr>
            <p:cNvPr id="90" name="Picture 25" descr="테두리버튼_파랑_대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2014" y="2327277"/>
              <a:ext cx="1633661" cy="4190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797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6128481" y="2464443"/>
              <a:ext cx="720725" cy="14469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1000" b="1" kern="10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latin typeface="굴림" panose="020B0600000101010101" pitchFamily="50" charset="-127"/>
                  <a:ea typeface="굴림" panose="020B0600000101010101" pitchFamily="50" charset="-127"/>
                </a:rPr>
                <a:t>1. </a:t>
              </a:r>
              <a:r>
                <a:rPr lang="ko-KR" altLang="en-US" sz="1000" b="1" kern="10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latin typeface="굴림" panose="020B0600000101010101" pitchFamily="50" charset="-127"/>
                  <a:ea typeface="굴림" panose="020B0600000101010101" pitchFamily="50" charset="-127"/>
                </a:rPr>
                <a:t>설 </a:t>
              </a:r>
              <a:r>
                <a:rPr lang="ko-KR" altLang="en-US" sz="1000" b="1" kern="10" spc="50" dirty="0" err="1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latin typeface="굴림" panose="020B0600000101010101" pitchFamily="50" charset="-127"/>
                  <a:ea typeface="굴림" panose="020B0600000101010101" pitchFamily="50" charset="-127"/>
                </a:rPr>
                <a:t>립</a:t>
              </a:r>
              <a:r>
                <a:rPr lang="ko-KR" altLang="en-US" sz="1000" b="1" kern="10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latin typeface="굴림" panose="020B0600000101010101" pitchFamily="50" charset="-127"/>
                  <a:ea typeface="굴림" panose="020B0600000101010101" pitchFamily="50" charset="-127"/>
                </a:rPr>
                <a:t> 일</a:t>
              </a:r>
            </a:p>
          </p:txBody>
        </p:sp>
      </p:grpSp>
      <p:sp>
        <p:nvSpPr>
          <p:cNvPr id="5127" name="Text Box 22"/>
          <p:cNvSpPr txBox="1">
            <a:spLocks noChangeArrowheads="1"/>
          </p:cNvSpPr>
          <p:nvPr/>
        </p:nvSpPr>
        <p:spPr bwMode="auto">
          <a:xfrm>
            <a:off x="3384550" y="1557338"/>
            <a:ext cx="1829347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개인회사 설립 </a:t>
            </a:r>
            <a:r>
              <a:rPr lang="en-US" altLang="ko-KR" sz="100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en-US" altLang="ko-KR" sz="1000" smtClean="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1999.  02.  </a:t>
            </a:r>
            <a:endParaRPr lang="en-US" altLang="ko-KR" sz="1000">
              <a:solidFill>
                <a:srgbClr val="333333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00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법인회사 전환 </a:t>
            </a:r>
            <a:r>
              <a:rPr lang="en-US" altLang="ko-KR" sz="100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en-US" altLang="ko-KR" sz="1000" smtClean="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2007.  04.</a:t>
            </a:r>
            <a:endParaRPr lang="en-US" altLang="ko-KR" sz="1000">
              <a:solidFill>
                <a:srgbClr val="333333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pSp>
        <p:nvGrpSpPr>
          <p:cNvPr id="5128" name="Group 23"/>
          <p:cNvGrpSpPr>
            <a:grpSpLocks/>
          </p:cNvGrpSpPr>
          <p:nvPr/>
        </p:nvGrpSpPr>
        <p:grpSpPr bwMode="auto">
          <a:xfrm>
            <a:off x="1258888" y="3006725"/>
            <a:ext cx="6589712" cy="71438"/>
            <a:chOff x="725" y="777"/>
            <a:chExt cx="4151" cy="45"/>
          </a:xfrm>
        </p:grpSpPr>
        <p:sp>
          <p:nvSpPr>
            <p:cNvPr id="5188" name="Line 24"/>
            <p:cNvSpPr>
              <a:spLocks noChangeShapeType="1"/>
            </p:cNvSpPr>
            <p:nvPr/>
          </p:nvSpPr>
          <p:spPr bwMode="auto">
            <a:xfrm>
              <a:off x="793" y="799"/>
              <a:ext cx="4037" cy="0"/>
            </a:xfrm>
            <a:prstGeom prst="line">
              <a:avLst/>
            </a:prstGeom>
            <a:noFill/>
            <a:ln w="12700">
              <a:solidFill>
                <a:srgbClr val="D9D9D9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ko-KR" altLang="en-US"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  <p:grpSp>
          <p:nvGrpSpPr>
            <p:cNvPr id="5189" name="Group 25"/>
            <p:cNvGrpSpPr>
              <a:grpSpLocks/>
            </p:cNvGrpSpPr>
            <p:nvPr/>
          </p:nvGrpSpPr>
          <p:grpSpPr bwMode="auto">
            <a:xfrm>
              <a:off x="725" y="777"/>
              <a:ext cx="46" cy="45"/>
              <a:chOff x="725" y="777"/>
              <a:chExt cx="46" cy="45"/>
            </a:xfrm>
          </p:grpSpPr>
          <p:sp>
            <p:nvSpPr>
              <p:cNvPr id="5193" name="Line 26"/>
              <p:cNvSpPr>
                <a:spLocks noChangeShapeType="1"/>
              </p:cNvSpPr>
              <p:nvPr/>
            </p:nvSpPr>
            <p:spPr bwMode="auto">
              <a:xfrm flipH="1">
                <a:off x="725" y="799"/>
                <a:ext cx="46" cy="0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5194" name="Line 27"/>
              <p:cNvSpPr>
                <a:spLocks noChangeShapeType="1"/>
              </p:cNvSpPr>
              <p:nvPr/>
            </p:nvSpPr>
            <p:spPr bwMode="auto">
              <a:xfrm>
                <a:off x="748" y="777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</p:grpSp>
        <p:grpSp>
          <p:nvGrpSpPr>
            <p:cNvPr id="5190" name="Group 28"/>
            <p:cNvGrpSpPr>
              <a:grpSpLocks/>
            </p:cNvGrpSpPr>
            <p:nvPr/>
          </p:nvGrpSpPr>
          <p:grpSpPr bwMode="auto">
            <a:xfrm>
              <a:off x="4830" y="777"/>
              <a:ext cx="46" cy="45"/>
              <a:chOff x="725" y="777"/>
              <a:chExt cx="46" cy="45"/>
            </a:xfrm>
          </p:grpSpPr>
          <p:sp>
            <p:nvSpPr>
              <p:cNvPr id="5191" name="Line 29"/>
              <p:cNvSpPr>
                <a:spLocks noChangeShapeType="1"/>
              </p:cNvSpPr>
              <p:nvPr/>
            </p:nvSpPr>
            <p:spPr bwMode="auto">
              <a:xfrm flipH="1">
                <a:off x="725" y="799"/>
                <a:ext cx="46" cy="0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5192" name="Line 30"/>
              <p:cNvSpPr>
                <a:spLocks noChangeShapeType="1"/>
              </p:cNvSpPr>
              <p:nvPr/>
            </p:nvSpPr>
            <p:spPr bwMode="auto">
              <a:xfrm>
                <a:off x="748" y="777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</p:grpSp>
      </p:grpSp>
      <p:grpSp>
        <p:nvGrpSpPr>
          <p:cNvPr id="5129" name="Group 31"/>
          <p:cNvGrpSpPr>
            <a:grpSpLocks/>
          </p:cNvGrpSpPr>
          <p:nvPr/>
        </p:nvGrpSpPr>
        <p:grpSpPr bwMode="auto">
          <a:xfrm>
            <a:off x="1258888" y="3870325"/>
            <a:ext cx="6589712" cy="71438"/>
            <a:chOff x="725" y="777"/>
            <a:chExt cx="4151" cy="45"/>
          </a:xfrm>
        </p:grpSpPr>
        <p:sp>
          <p:nvSpPr>
            <p:cNvPr id="5181" name="Line 32"/>
            <p:cNvSpPr>
              <a:spLocks noChangeShapeType="1"/>
            </p:cNvSpPr>
            <p:nvPr/>
          </p:nvSpPr>
          <p:spPr bwMode="auto">
            <a:xfrm>
              <a:off x="793" y="799"/>
              <a:ext cx="4037" cy="0"/>
            </a:xfrm>
            <a:prstGeom prst="line">
              <a:avLst/>
            </a:prstGeom>
            <a:noFill/>
            <a:ln w="12700">
              <a:solidFill>
                <a:srgbClr val="D9D9D9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ko-KR" altLang="en-US"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  <p:grpSp>
          <p:nvGrpSpPr>
            <p:cNvPr id="5182" name="Group 33"/>
            <p:cNvGrpSpPr>
              <a:grpSpLocks/>
            </p:cNvGrpSpPr>
            <p:nvPr/>
          </p:nvGrpSpPr>
          <p:grpSpPr bwMode="auto">
            <a:xfrm>
              <a:off x="725" y="777"/>
              <a:ext cx="46" cy="45"/>
              <a:chOff x="725" y="777"/>
              <a:chExt cx="46" cy="45"/>
            </a:xfrm>
          </p:grpSpPr>
          <p:sp>
            <p:nvSpPr>
              <p:cNvPr id="5186" name="Line 34"/>
              <p:cNvSpPr>
                <a:spLocks noChangeShapeType="1"/>
              </p:cNvSpPr>
              <p:nvPr/>
            </p:nvSpPr>
            <p:spPr bwMode="auto">
              <a:xfrm flipH="1">
                <a:off x="725" y="799"/>
                <a:ext cx="46" cy="0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5187" name="Line 35"/>
              <p:cNvSpPr>
                <a:spLocks noChangeShapeType="1"/>
              </p:cNvSpPr>
              <p:nvPr/>
            </p:nvSpPr>
            <p:spPr bwMode="auto">
              <a:xfrm>
                <a:off x="748" y="777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</p:grpSp>
        <p:grpSp>
          <p:nvGrpSpPr>
            <p:cNvPr id="5183" name="Group 36"/>
            <p:cNvGrpSpPr>
              <a:grpSpLocks/>
            </p:cNvGrpSpPr>
            <p:nvPr/>
          </p:nvGrpSpPr>
          <p:grpSpPr bwMode="auto">
            <a:xfrm>
              <a:off x="4830" y="777"/>
              <a:ext cx="46" cy="45"/>
              <a:chOff x="725" y="777"/>
              <a:chExt cx="46" cy="45"/>
            </a:xfrm>
          </p:grpSpPr>
          <p:sp>
            <p:nvSpPr>
              <p:cNvPr id="5184" name="Line 37"/>
              <p:cNvSpPr>
                <a:spLocks noChangeShapeType="1"/>
              </p:cNvSpPr>
              <p:nvPr/>
            </p:nvSpPr>
            <p:spPr bwMode="auto">
              <a:xfrm flipH="1">
                <a:off x="725" y="799"/>
                <a:ext cx="46" cy="0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5185" name="Line 38"/>
              <p:cNvSpPr>
                <a:spLocks noChangeShapeType="1"/>
              </p:cNvSpPr>
              <p:nvPr/>
            </p:nvSpPr>
            <p:spPr bwMode="auto">
              <a:xfrm>
                <a:off x="748" y="777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</p:grpSp>
      </p:grpSp>
      <p:grpSp>
        <p:nvGrpSpPr>
          <p:cNvPr id="5130" name="Group 39"/>
          <p:cNvGrpSpPr>
            <a:grpSpLocks/>
          </p:cNvGrpSpPr>
          <p:nvPr/>
        </p:nvGrpSpPr>
        <p:grpSpPr bwMode="auto">
          <a:xfrm>
            <a:off x="1258888" y="4589463"/>
            <a:ext cx="6589712" cy="71437"/>
            <a:chOff x="725" y="777"/>
            <a:chExt cx="4151" cy="45"/>
          </a:xfrm>
        </p:grpSpPr>
        <p:sp>
          <p:nvSpPr>
            <p:cNvPr id="5174" name="Line 40"/>
            <p:cNvSpPr>
              <a:spLocks noChangeShapeType="1"/>
            </p:cNvSpPr>
            <p:nvPr/>
          </p:nvSpPr>
          <p:spPr bwMode="auto">
            <a:xfrm>
              <a:off x="793" y="799"/>
              <a:ext cx="4037" cy="0"/>
            </a:xfrm>
            <a:prstGeom prst="line">
              <a:avLst/>
            </a:prstGeom>
            <a:noFill/>
            <a:ln w="12700">
              <a:solidFill>
                <a:srgbClr val="D9D9D9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ko-KR" altLang="en-US"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  <p:grpSp>
          <p:nvGrpSpPr>
            <p:cNvPr id="5175" name="Group 41"/>
            <p:cNvGrpSpPr>
              <a:grpSpLocks/>
            </p:cNvGrpSpPr>
            <p:nvPr/>
          </p:nvGrpSpPr>
          <p:grpSpPr bwMode="auto">
            <a:xfrm>
              <a:off x="725" y="777"/>
              <a:ext cx="46" cy="45"/>
              <a:chOff x="725" y="777"/>
              <a:chExt cx="46" cy="45"/>
            </a:xfrm>
          </p:grpSpPr>
          <p:sp>
            <p:nvSpPr>
              <p:cNvPr id="5179" name="Line 42"/>
              <p:cNvSpPr>
                <a:spLocks noChangeShapeType="1"/>
              </p:cNvSpPr>
              <p:nvPr/>
            </p:nvSpPr>
            <p:spPr bwMode="auto">
              <a:xfrm flipH="1">
                <a:off x="725" y="799"/>
                <a:ext cx="46" cy="0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5180" name="Line 43"/>
              <p:cNvSpPr>
                <a:spLocks noChangeShapeType="1"/>
              </p:cNvSpPr>
              <p:nvPr/>
            </p:nvSpPr>
            <p:spPr bwMode="auto">
              <a:xfrm>
                <a:off x="748" y="777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</p:grpSp>
        <p:grpSp>
          <p:nvGrpSpPr>
            <p:cNvPr id="5176" name="Group 44"/>
            <p:cNvGrpSpPr>
              <a:grpSpLocks/>
            </p:cNvGrpSpPr>
            <p:nvPr/>
          </p:nvGrpSpPr>
          <p:grpSpPr bwMode="auto">
            <a:xfrm>
              <a:off x="4830" y="777"/>
              <a:ext cx="46" cy="45"/>
              <a:chOff x="725" y="777"/>
              <a:chExt cx="46" cy="45"/>
            </a:xfrm>
          </p:grpSpPr>
          <p:sp>
            <p:nvSpPr>
              <p:cNvPr id="5177" name="Line 45"/>
              <p:cNvSpPr>
                <a:spLocks noChangeShapeType="1"/>
              </p:cNvSpPr>
              <p:nvPr/>
            </p:nvSpPr>
            <p:spPr bwMode="auto">
              <a:xfrm flipH="1">
                <a:off x="725" y="799"/>
                <a:ext cx="46" cy="0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5178" name="Line 46"/>
              <p:cNvSpPr>
                <a:spLocks noChangeShapeType="1"/>
              </p:cNvSpPr>
              <p:nvPr/>
            </p:nvSpPr>
            <p:spPr bwMode="auto">
              <a:xfrm>
                <a:off x="748" y="777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</p:grpSp>
      </p:grpSp>
      <p:sp>
        <p:nvSpPr>
          <p:cNvPr id="5133" name="Text Box 51"/>
          <p:cNvSpPr txBox="1">
            <a:spLocks noChangeArrowheads="1"/>
          </p:cNvSpPr>
          <p:nvPr/>
        </p:nvSpPr>
        <p:spPr bwMode="auto">
          <a:xfrm>
            <a:off x="3384550" y="2359025"/>
            <a:ext cx="1083951" cy="3231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smtClean="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김도길 </a:t>
            </a:r>
            <a:r>
              <a:rPr lang="en-US" altLang="ko-KR" sz="1000" smtClean="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000" smtClean="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정상원</a:t>
            </a:r>
            <a:endParaRPr lang="ko-KR" altLang="en-US" sz="1000">
              <a:solidFill>
                <a:srgbClr val="333333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136" name="Text Box 56"/>
          <p:cNvSpPr txBox="1">
            <a:spLocks noChangeArrowheads="1"/>
          </p:cNvSpPr>
          <p:nvPr/>
        </p:nvSpPr>
        <p:spPr bwMode="auto">
          <a:xfrm>
            <a:off x="3384550" y="3008313"/>
            <a:ext cx="1749425" cy="777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1. </a:t>
            </a:r>
            <a:r>
              <a:rPr lang="ko-KR" altLang="en-US" sz="1000" smtClean="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음향기기 대여</a:t>
            </a:r>
            <a:endParaRPr lang="ko-KR" altLang="en-US" sz="1000">
              <a:solidFill>
                <a:srgbClr val="333333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2. </a:t>
            </a:r>
            <a:r>
              <a:rPr lang="ko-KR" altLang="en-US" sz="100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시공 및 엔지니어링</a:t>
            </a:r>
          </a:p>
          <a:p>
            <a:pPr>
              <a:lnSpc>
                <a:spcPct val="150000"/>
              </a:lnSpc>
            </a:pPr>
            <a:r>
              <a:rPr lang="en-US" altLang="ko-KR" sz="100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3. </a:t>
            </a:r>
            <a:r>
              <a:rPr lang="ko-KR" altLang="en-US" sz="100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음향설계 및 컨설팅</a:t>
            </a:r>
          </a:p>
        </p:txBody>
      </p:sp>
      <p:sp>
        <p:nvSpPr>
          <p:cNvPr id="5139" name="Text Box 61"/>
          <p:cNvSpPr txBox="1">
            <a:spLocks noChangeArrowheads="1"/>
          </p:cNvSpPr>
          <p:nvPr/>
        </p:nvSpPr>
        <p:spPr bwMode="auto">
          <a:xfrm>
            <a:off x="3384550" y="3860800"/>
            <a:ext cx="1423788" cy="3231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smtClean="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www.wayaudio.co.kr</a:t>
            </a:r>
            <a:endParaRPr lang="en-US" altLang="ko-KR" sz="1000">
              <a:solidFill>
                <a:srgbClr val="333333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142" name="Text Box 66"/>
          <p:cNvSpPr txBox="1">
            <a:spLocks noChangeArrowheads="1"/>
          </p:cNvSpPr>
          <p:nvPr/>
        </p:nvSpPr>
        <p:spPr bwMode="auto">
          <a:xfrm>
            <a:off x="3384550" y="4579938"/>
            <a:ext cx="3517310" cy="3231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smtClean="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경기도 고양시 덕양구 중앙로 </a:t>
            </a:r>
            <a:r>
              <a:rPr lang="en-US" altLang="ko-KR" sz="1000" smtClean="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78</a:t>
            </a:r>
            <a:r>
              <a:rPr lang="ko-KR" altLang="en-US" sz="1000" smtClean="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번안길 </a:t>
            </a:r>
            <a:r>
              <a:rPr lang="en-US" altLang="ko-KR" sz="1000" smtClean="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119 (</a:t>
            </a:r>
            <a:r>
              <a:rPr lang="ko-KR" altLang="en-US" sz="1000" smtClean="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화전동</a:t>
            </a:r>
            <a:r>
              <a:rPr lang="en-US" altLang="ko-KR" sz="1000" smtClean="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r>
              <a:rPr lang="ko-KR" altLang="en-US" sz="1000" smtClean="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비동</a:t>
            </a:r>
            <a:r>
              <a:rPr lang="en-US" altLang="ko-KR" sz="1000" smtClean="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en-US" altLang="ko-KR" sz="1000">
              <a:solidFill>
                <a:srgbClr val="333333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pSp>
        <p:nvGrpSpPr>
          <p:cNvPr id="5143" name="Group 67"/>
          <p:cNvGrpSpPr>
            <a:grpSpLocks/>
          </p:cNvGrpSpPr>
          <p:nvPr/>
        </p:nvGrpSpPr>
        <p:grpSpPr bwMode="auto">
          <a:xfrm>
            <a:off x="1258888" y="5310188"/>
            <a:ext cx="6589712" cy="71437"/>
            <a:chOff x="725" y="777"/>
            <a:chExt cx="4151" cy="45"/>
          </a:xfrm>
        </p:grpSpPr>
        <p:sp>
          <p:nvSpPr>
            <p:cNvPr id="5159" name="Line 68"/>
            <p:cNvSpPr>
              <a:spLocks noChangeShapeType="1"/>
            </p:cNvSpPr>
            <p:nvPr/>
          </p:nvSpPr>
          <p:spPr bwMode="auto">
            <a:xfrm>
              <a:off x="793" y="799"/>
              <a:ext cx="4037" cy="0"/>
            </a:xfrm>
            <a:prstGeom prst="line">
              <a:avLst/>
            </a:prstGeom>
            <a:noFill/>
            <a:ln w="12700">
              <a:solidFill>
                <a:srgbClr val="D9D9D9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ko-KR" altLang="en-US"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  <p:grpSp>
          <p:nvGrpSpPr>
            <p:cNvPr id="5160" name="Group 69"/>
            <p:cNvGrpSpPr>
              <a:grpSpLocks/>
            </p:cNvGrpSpPr>
            <p:nvPr/>
          </p:nvGrpSpPr>
          <p:grpSpPr bwMode="auto">
            <a:xfrm>
              <a:off x="725" y="777"/>
              <a:ext cx="46" cy="45"/>
              <a:chOff x="725" y="777"/>
              <a:chExt cx="46" cy="45"/>
            </a:xfrm>
          </p:grpSpPr>
          <p:sp>
            <p:nvSpPr>
              <p:cNvPr id="5164" name="Line 70"/>
              <p:cNvSpPr>
                <a:spLocks noChangeShapeType="1"/>
              </p:cNvSpPr>
              <p:nvPr/>
            </p:nvSpPr>
            <p:spPr bwMode="auto">
              <a:xfrm flipH="1">
                <a:off x="725" y="799"/>
                <a:ext cx="46" cy="0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5165" name="Line 71"/>
              <p:cNvSpPr>
                <a:spLocks noChangeShapeType="1"/>
              </p:cNvSpPr>
              <p:nvPr/>
            </p:nvSpPr>
            <p:spPr bwMode="auto">
              <a:xfrm>
                <a:off x="748" y="777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</p:grpSp>
        <p:grpSp>
          <p:nvGrpSpPr>
            <p:cNvPr id="5161" name="Group 72"/>
            <p:cNvGrpSpPr>
              <a:grpSpLocks/>
            </p:cNvGrpSpPr>
            <p:nvPr/>
          </p:nvGrpSpPr>
          <p:grpSpPr bwMode="auto">
            <a:xfrm>
              <a:off x="4830" y="777"/>
              <a:ext cx="46" cy="45"/>
              <a:chOff x="725" y="777"/>
              <a:chExt cx="46" cy="45"/>
            </a:xfrm>
          </p:grpSpPr>
          <p:sp>
            <p:nvSpPr>
              <p:cNvPr id="5162" name="Line 73"/>
              <p:cNvSpPr>
                <a:spLocks noChangeShapeType="1"/>
              </p:cNvSpPr>
              <p:nvPr/>
            </p:nvSpPr>
            <p:spPr bwMode="auto">
              <a:xfrm flipH="1">
                <a:off x="725" y="799"/>
                <a:ext cx="46" cy="0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5163" name="Line 74"/>
              <p:cNvSpPr>
                <a:spLocks noChangeShapeType="1"/>
              </p:cNvSpPr>
              <p:nvPr/>
            </p:nvSpPr>
            <p:spPr bwMode="auto">
              <a:xfrm>
                <a:off x="748" y="777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</p:grpSp>
      </p:grpSp>
      <p:grpSp>
        <p:nvGrpSpPr>
          <p:cNvPr id="5144" name="Group 75"/>
          <p:cNvGrpSpPr>
            <a:grpSpLocks/>
          </p:cNvGrpSpPr>
          <p:nvPr/>
        </p:nvGrpSpPr>
        <p:grpSpPr bwMode="auto">
          <a:xfrm>
            <a:off x="1258888" y="6029325"/>
            <a:ext cx="6589712" cy="71438"/>
            <a:chOff x="725" y="777"/>
            <a:chExt cx="4151" cy="45"/>
          </a:xfrm>
        </p:grpSpPr>
        <p:sp>
          <p:nvSpPr>
            <p:cNvPr id="5152" name="Line 76"/>
            <p:cNvSpPr>
              <a:spLocks noChangeShapeType="1"/>
            </p:cNvSpPr>
            <p:nvPr/>
          </p:nvSpPr>
          <p:spPr bwMode="auto">
            <a:xfrm>
              <a:off x="793" y="799"/>
              <a:ext cx="4037" cy="0"/>
            </a:xfrm>
            <a:prstGeom prst="line">
              <a:avLst/>
            </a:prstGeom>
            <a:noFill/>
            <a:ln w="12700">
              <a:solidFill>
                <a:srgbClr val="D9D9D9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ko-KR" altLang="en-US"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  <p:grpSp>
          <p:nvGrpSpPr>
            <p:cNvPr id="5153" name="Group 77"/>
            <p:cNvGrpSpPr>
              <a:grpSpLocks/>
            </p:cNvGrpSpPr>
            <p:nvPr/>
          </p:nvGrpSpPr>
          <p:grpSpPr bwMode="auto">
            <a:xfrm>
              <a:off x="725" y="777"/>
              <a:ext cx="46" cy="45"/>
              <a:chOff x="725" y="777"/>
              <a:chExt cx="46" cy="45"/>
            </a:xfrm>
          </p:grpSpPr>
          <p:sp>
            <p:nvSpPr>
              <p:cNvPr id="5157" name="Line 78"/>
              <p:cNvSpPr>
                <a:spLocks noChangeShapeType="1"/>
              </p:cNvSpPr>
              <p:nvPr/>
            </p:nvSpPr>
            <p:spPr bwMode="auto">
              <a:xfrm flipH="1">
                <a:off x="725" y="799"/>
                <a:ext cx="46" cy="0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5158" name="Line 79"/>
              <p:cNvSpPr>
                <a:spLocks noChangeShapeType="1"/>
              </p:cNvSpPr>
              <p:nvPr/>
            </p:nvSpPr>
            <p:spPr bwMode="auto">
              <a:xfrm>
                <a:off x="748" y="777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</p:grpSp>
        <p:grpSp>
          <p:nvGrpSpPr>
            <p:cNvPr id="5154" name="Group 80"/>
            <p:cNvGrpSpPr>
              <a:grpSpLocks/>
            </p:cNvGrpSpPr>
            <p:nvPr/>
          </p:nvGrpSpPr>
          <p:grpSpPr bwMode="auto">
            <a:xfrm>
              <a:off x="4830" y="777"/>
              <a:ext cx="46" cy="45"/>
              <a:chOff x="725" y="777"/>
              <a:chExt cx="46" cy="45"/>
            </a:xfrm>
          </p:grpSpPr>
          <p:sp>
            <p:nvSpPr>
              <p:cNvPr id="5155" name="Line 81"/>
              <p:cNvSpPr>
                <a:spLocks noChangeShapeType="1"/>
              </p:cNvSpPr>
              <p:nvPr/>
            </p:nvSpPr>
            <p:spPr bwMode="auto">
              <a:xfrm flipH="1">
                <a:off x="725" y="799"/>
                <a:ext cx="46" cy="0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5156" name="Line 82"/>
              <p:cNvSpPr>
                <a:spLocks noChangeShapeType="1"/>
              </p:cNvSpPr>
              <p:nvPr/>
            </p:nvSpPr>
            <p:spPr bwMode="auto">
              <a:xfrm>
                <a:off x="748" y="777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</p:grpSp>
      </p:grpSp>
      <p:sp>
        <p:nvSpPr>
          <p:cNvPr id="5147" name="Text Box 87"/>
          <p:cNvSpPr txBox="1">
            <a:spLocks noChangeArrowheads="1"/>
          </p:cNvSpPr>
          <p:nvPr/>
        </p:nvSpPr>
        <p:spPr bwMode="auto">
          <a:xfrm>
            <a:off x="3384550" y="5314950"/>
            <a:ext cx="445956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Tel)</a:t>
            </a:r>
          </a:p>
          <a:p>
            <a:pPr>
              <a:lnSpc>
                <a:spcPct val="150000"/>
              </a:lnSpc>
            </a:pPr>
            <a:r>
              <a:rPr lang="en-US" altLang="ko-KR" sz="100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Fax)</a:t>
            </a:r>
          </a:p>
        </p:txBody>
      </p:sp>
      <p:sp>
        <p:nvSpPr>
          <p:cNvPr id="5148" name="Text Box 88"/>
          <p:cNvSpPr txBox="1">
            <a:spLocks noChangeArrowheads="1"/>
          </p:cNvSpPr>
          <p:nvPr/>
        </p:nvSpPr>
        <p:spPr bwMode="auto">
          <a:xfrm>
            <a:off x="3729038" y="5314950"/>
            <a:ext cx="1008609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smtClean="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02.2661.5310</a:t>
            </a:r>
            <a:endParaRPr lang="en-US" altLang="ko-KR" sz="1000">
              <a:solidFill>
                <a:srgbClr val="333333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smtClean="0">
                <a:solidFill>
                  <a:srgbClr val="333333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02.2661.5305</a:t>
            </a:r>
            <a:endParaRPr lang="en-US" altLang="ko-KR" sz="1000">
              <a:solidFill>
                <a:srgbClr val="333333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149" name="Text Box 91"/>
          <p:cNvSpPr txBox="1">
            <a:spLocks noChangeArrowheads="1"/>
          </p:cNvSpPr>
          <p:nvPr/>
        </p:nvSpPr>
        <p:spPr bwMode="auto">
          <a:xfrm>
            <a:off x="647700" y="476250"/>
            <a:ext cx="1284288" cy="396875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000">
                <a:latin typeface="HY울릉도B" pitchFamily="18" charset="-127"/>
                <a:ea typeface="HY울릉도B" pitchFamily="18" charset="-127"/>
              </a:rPr>
              <a:t>일반 현황</a:t>
            </a:r>
          </a:p>
        </p:txBody>
      </p:sp>
      <p:grpSp>
        <p:nvGrpSpPr>
          <p:cNvPr id="92" name="그룹 91"/>
          <p:cNvGrpSpPr/>
          <p:nvPr/>
        </p:nvGrpSpPr>
        <p:grpSpPr>
          <a:xfrm>
            <a:off x="1115157" y="2287588"/>
            <a:ext cx="1633661" cy="419030"/>
            <a:chOff x="5672014" y="2327277"/>
            <a:chExt cx="1633661" cy="419030"/>
          </a:xfrm>
        </p:grpSpPr>
        <p:pic>
          <p:nvPicPr>
            <p:cNvPr id="93" name="Picture 25" descr="테두리버튼_파랑_대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2014" y="2327277"/>
              <a:ext cx="1633661" cy="4190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4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6128481" y="2464443"/>
              <a:ext cx="720725" cy="14469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1000" b="1" kern="10" spc="5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latin typeface="굴림" panose="020B0600000101010101" pitchFamily="50" charset="-127"/>
                  <a:ea typeface="굴림" panose="020B0600000101010101" pitchFamily="50" charset="-127"/>
                </a:rPr>
                <a:t>2.</a:t>
              </a:r>
              <a:r>
                <a:rPr lang="ko-KR" altLang="en-US" sz="1000" b="1" kern="10" spc="5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latin typeface="굴림" panose="020B0600000101010101" pitchFamily="50" charset="-127"/>
                  <a:ea typeface="굴림" panose="020B0600000101010101" pitchFamily="50" charset="-127"/>
                </a:rPr>
                <a:t>대표이사</a:t>
              </a:r>
              <a:endParaRPr lang="ko-KR" altLang="en-US" sz="10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</p:grpSp>
      <p:grpSp>
        <p:nvGrpSpPr>
          <p:cNvPr id="95" name="그룹 94"/>
          <p:cNvGrpSpPr/>
          <p:nvPr/>
        </p:nvGrpSpPr>
        <p:grpSpPr>
          <a:xfrm>
            <a:off x="1115157" y="3041581"/>
            <a:ext cx="1633661" cy="419030"/>
            <a:chOff x="5672014" y="2327277"/>
            <a:chExt cx="1633661" cy="419030"/>
          </a:xfrm>
        </p:grpSpPr>
        <p:pic>
          <p:nvPicPr>
            <p:cNvPr id="96" name="Picture 25" descr="테두리버튼_파랑_대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2014" y="2327277"/>
              <a:ext cx="1633661" cy="4190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7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6128481" y="2464443"/>
              <a:ext cx="720725" cy="14469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1000" b="1" kern="10" spc="5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latin typeface="굴림" panose="020B0600000101010101" pitchFamily="50" charset="-127"/>
                  <a:ea typeface="굴림" panose="020B0600000101010101" pitchFamily="50" charset="-127"/>
                </a:rPr>
                <a:t>3.</a:t>
              </a:r>
              <a:r>
                <a:rPr lang="ko-KR" altLang="en-US" sz="1000" b="1" kern="10" spc="5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latin typeface="굴림" panose="020B0600000101010101" pitchFamily="50" charset="-127"/>
                  <a:ea typeface="굴림" panose="020B0600000101010101" pitchFamily="50" charset="-127"/>
                </a:rPr>
                <a:t>사업분야</a:t>
              </a:r>
              <a:endParaRPr lang="ko-KR" altLang="en-US" sz="10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</p:grpSp>
      <p:grpSp>
        <p:nvGrpSpPr>
          <p:cNvPr id="98" name="그룹 97"/>
          <p:cNvGrpSpPr/>
          <p:nvPr/>
        </p:nvGrpSpPr>
        <p:grpSpPr>
          <a:xfrm>
            <a:off x="1115157" y="3844855"/>
            <a:ext cx="1633661" cy="419030"/>
            <a:chOff x="5672014" y="2327277"/>
            <a:chExt cx="1633661" cy="419030"/>
          </a:xfrm>
        </p:grpSpPr>
        <p:pic>
          <p:nvPicPr>
            <p:cNvPr id="99" name="Picture 25" descr="테두리버튼_파랑_대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2014" y="2327277"/>
              <a:ext cx="1633661" cy="4190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0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6128481" y="2464443"/>
              <a:ext cx="720725" cy="14469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1000" b="1" kern="10" spc="5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latin typeface="굴림" panose="020B0600000101010101" pitchFamily="50" charset="-127"/>
                  <a:ea typeface="굴림" panose="020B0600000101010101" pitchFamily="50" charset="-127"/>
                </a:rPr>
                <a:t>4.</a:t>
              </a:r>
              <a:r>
                <a:rPr lang="ko-KR" altLang="en-US" sz="1000" b="1" kern="10" spc="5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latin typeface="굴림" panose="020B0600000101010101" pitchFamily="50" charset="-127"/>
                  <a:ea typeface="굴림" panose="020B0600000101010101" pitchFamily="50" charset="-127"/>
                </a:rPr>
                <a:t>홈페이지</a:t>
              </a:r>
              <a:endParaRPr lang="ko-KR" altLang="en-US" sz="10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</p:grpSp>
      <p:grpSp>
        <p:nvGrpSpPr>
          <p:cNvPr id="101" name="그룹 100"/>
          <p:cNvGrpSpPr/>
          <p:nvPr/>
        </p:nvGrpSpPr>
        <p:grpSpPr>
          <a:xfrm>
            <a:off x="1115157" y="4597107"/>
            <a:ext cx="1633661" cy="419030"/>
            <a:chOff x="5672014" y="2327277"/>
            <a:chExt cx="1633661" cy="419030"/>
          </a:xfrm>
        </p:grpSpPr>
        <p:pic>
          <p:nvPicPr>
            <p:cNvPr id="102" name="Picture 25" descr="테두리버튼_파랑_대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2014" y="2327277"/>
              <a:ext cx="1633661" cy="4190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6128481" y="2464443"/>
              <a:ext cx="720725" cy="14469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1000" b="1" kern="10" spc="5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latin typeface="굴림" panose="020B0600000101010101" pitchFamily="50" charset="-127"/>
                  <a:ea typeface="굴림" panose="020B0600000101010101" pitchFamily="50" charset="-127"/>
                </a:rPr>
                <a:t>5.</a:t>
              </a:r>
              <a:r>
                <a:rPr lang="ko-KR" altLang="en-US" sz="1000" b="1" kern="10" spc="5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latin typeface="굴림" panose="020B0600000101010101" pitchFamily="50" charset="-127"/>
                  <a:ea typeface="굴림" panose="020B0600000101010101" pitchFamily="50" charset="-127"/>
                </a:rPr>
                <a:t>주   소</a:t>
              </a:r>
              <a:endParaRPr lang="ko-KR" altLang="en-US" sz="10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</p:grpSp>
      <p:grpSp>
        <p:nvGrpSpPr>
          <p:cNvPr id="104" name="그룹 103"/>
          <p:cNvGrpSpPr/>
          <p:nvPr/>
        </p:nvGrpSpPr>
        <p:grpSpPr>
          <a:xfrm>
            <a:off x="1115157" y="5345113"/>
            <a:ext cx="1633661" cy="419030"/>
            <a:chOff x="5672014" y="2327277"/>
            <a:chExt cx="1633661" cy="419030"/>
          </a:xfrm>
        </p:grpSpPr>
        <p:pic>
          <p:nvPicPr>
            <p:cNvPr id="105" name="Picture 25" descr="테두리버튼_파랑_대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2014" y="2327277"/>
              <a:ext cx="1633661" cy="4190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6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6128481" y="2464443"/>
              <a:ext cx="720725" cy="14469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1000" b="1" kern="10" spc="5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latin typeface="굴림" panose="020B0600000101010101" pitchFamily="50" charset="-127"/>
                  <a:ea typeface="굴림" panose="020B0600000101010101" pitchFamily="50" charset="-127"/>
                </a:rPr>
                <a:t>6. </a:t>
              </a:r>
              <a:r>
                <a:rPr lang="ko-KR" altLang="en-US" sz="1000" b="1" kern="10" spc="5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latin typeface="굴림" panose="020B0600000101010101" pitchFamily="50" charset="-127"/>
                  <a:ea typeface="굴림" panose="020B0600000101010101" pitchFamily="50" charset="-127"/>
                </a:rPr>
                <a:t>연락처</a:t>
              </a:r>
              <a:endParaRPr lang="en-US" altLang="ko-KR" sz="1000" b="1" kern="10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0" name="Text Box 46"/>
          <p:cNvSpPr txBox="1">
            <a:spLocks noChangeArrowheads="1"/>
          </p:cNvSpPr>
          <p:nvPr/>
        </p:nvSpPr>
        <p:spPr bwMode="auto">
          <a:xfrm>
            <a:off x="647700" y="476250"/>
            <a:ext cx="1114425" cy="396875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000">
                <a:latin typeface="HY울릉도B" pitchFamily="18" charset="-127"/>
                <a:ea typeface="HY울릉도B" pitchFamily="18" charset="-127"/>
              </a:rPr>
              <a:t>조 직 도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660426" y="1182086"/>
            <a:ext cx="8054949" cy="4991651"/>
            <a:chOff x="641376" y="1058261"/>
            <a:chExt cx="8269832" cy="5156256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 flipH="1" flipV="1">
              <a:off x="3731679" y="4211565"/>
              <a:ext cx="865" cy="2520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6" name="Line 7"/>
            <p:cNvSpPr>
              <a:spLocks noChangeShapeType="1"/>
            </p:cNvSpPr>
            <p:nvPr/>
          </p:nvSpPr>
          <p:spPr bwMode="auto">
            <a:xfrm flipV="1">
              <a:off x="5656312" y="4213659"/>
              <a:ext cx="1" cy="2520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8" name="Rectangle 92"/>
            <p:cNvSpPr>
              <a:spLocks noChangeArrowheads="1"/>
            </p:cNvSpPr>
            <p:nvPr/>
          </p:nvSpPr>
          <p:spPr bwMode="auto">
            <a:xfrm>
              <a:off x="641376" y="1058261"/>
              <a:ext cx="8269832" cy="2808287"/>
            </a:xfrm>
            <a:prstGeom prst="rect">
              <a:avLst/>
            </a:prstGeom>
            <a:gradFill rotWithShape="1">
              <a:gsLst>
                <a:gs pos="0">
                  <a:srgbClr val="B7C0A8"/>
                </a:gs>
                <a:gs pos="100000">
                  <a:srgbClr val="B7C0A8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83578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latinLnBrk="1" hangingPunct="1"/>
              <a:endParaRPr lang="ko-KR" altLang="en-US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9" name="Line 46"/>
            <p:cNvSpPr>
              <a:spLocks noChangeShapeType="1"/>
            </p:cNvSpPr>
            <p:nvPr/>
          </p:nvSpPr>
          <p:spPr bwMode="auto">
            <a:xfrm flipH="1" flipV="1">
              <a:off x="4611973" y="2564904"/>
              <a:ext cx="139989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0" name="Line 7"/>
            <p:cNvSpPr>
              <a:spLocks noChangeShapeType="1"/>
            </p:cNvSpPr>
            <p:nvPr/>
          </p:nvSpPr>
          <p:spPr bwMode="auto">
            <a:xfrm>
              <a:off x="3097868" y="3320156"/>
              <a:ext cx="100612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3" name="Oval 6"/>
            <p:cNvSpPr>
              <a:spLocks noChangeArrowheads="1"/>
            </p:cNvSpPr>
            <p:nvPr/>
          </p:nvSpPr>
          <p:spPr bwMode="auto">
            <a:xfrm>
              <a:off x="6011863" y="2167198"/>
              <a:ext cx="1008062" cy="793750"/>
            </a:xfrm>
            <a:prstGeom prst="ellipse">
              <a:avLst/>
            </a:prstGeom>
            <a:solidFill>
              <a:schemeClr val="accent4">
                <a:lumMod val="50000"/>
                <a:lumOff val="50000"/>
              </a:schemeClr>
            </a:solidFill>
            <a:ln w="190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3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재무팀</a:t>
              </a:r>
            </a:p>
          </p:txBody>
        </p:sp>
        <p:sp>
          <p:nvSpPr>
            <p:cNvPr id="44" name="AutoShape 9"/>
            <p:cNvSpPr>
              <a:spLocks noChangeArrowheads="1"/>
            </p:cNvSpPr>
            <p:nvPr/>
          </p:nvSpPr>
          <p:spPr bwMode="auto">
            <a:xfrm>
              <a:off x="1319126" y="5169942"/>
              <a:ext cx="277813" cy="1042987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82800" anchor="ctr"/>
            <a:lstStyle/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문</a:t>
              </a:r>
              <a:endParaRPr kumimoji="0" lang="en-US" altLang="ko-KR" sz="11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1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kern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성</a:t>
              </a:r>
              <a:endParaRPr kumimoji="0" lang="en-US" altLang="ko-KR" sz="1100" kern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100" kern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복</a:t>
              </a:r>
              <a:endParaRPr kumimoji="0" lang="en-US" altLang="ko-KR" sz="11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5" name="Rectangle 25"/>
            <p:cNvSpPr>
              <a:spLocks noChangeArrowheads="1"/>
            </p:cNvSpPr>
            <p:nvPr/>
          </p:nvSpPr>
          <p:spPr bwMode="auto">
            <a:xfrm>
              <a:off x="5047481" y="4444454"/>
              <a:ext cx="1260140" cy="350838"/>
            </a:xfrm>
            <a:prstGeom prst="rect">
              <a:avLst/>
            </a:prstGeom>
            <a:solidFill>
              <a:srgbClr val="B0CAC1"/>
            </a:solidFill>
            <a:ln>
              <a:noFill/>
            </a:ln>
            <a:effectLst>
              <a:prstShdw prst="shdw17" dist="17961" dir="2700000">
                <a:srgbClr val="B0CAC1">
                  <a:gamma/>
                  <a:shade val="60000"/>
                  <a:invGamma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ko-KR" sz="12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SR3</a:t>
              </a:r>
              <a:r>
                <a:rPr lang="ko-KR" altLang="en-US" sz="12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팀장</a:t>
              </a:r>
              <a:r>
                <a:rPr lang="en-US" altLang="ko-KR" sz="12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: </a:t>
              </a:r>
              <a:r>
                <a:rPr lang="ko-KR" altLang="en-US" sz="1200">
                  <a:solidFill>
                    <a:srgbClr val="0000FF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강준호</a:t>
              </a:r>
            </a:p>
          </p:txBody>
        </p:sp>
        <p:sp>
          <p:nvSpPr>
            <p:cNvPr id="46" name="AutoShape 26"/>
            <p:cNvSpPr>
              <a:spLocks noChangeArrowheads="1"/>
            </p:cNvSpPr>
            <p:nvPr/>
          </p:nvSpPr>
          <p:spPr bwMode="auto">
            <a:xfrm>
              <a:off x="2039057" y="5171530"/>
              <a:ext cx="277813" cy="1042987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82800" anchor="ctr"/>
            <a:lstStyle/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kern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박</a:t>
              </a:r>
              <a:endParaRPr kumimoji="0" lang="en-US" altLang="ko-KR" sz="1100" kern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100" ker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kern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초</a:t>
              </a:r>
              <a:endParaRPr kumimoji="0" lang="en-US" altLang="ko-KR" sz="1100" kern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100" ker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kern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롱</a:t>
              </a:r>
              <a:endParaRPr kumimoji="0" lang="en-US" altLang="ko-KR" sz="1100" kern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cxnSp>
          <p:nvCxnSpPr>
            <p:cNvPr id="48" name="AutoShape 48"/>
            <p:cNvCxnSpPr>
              <a:cxnSpLocks noChangeShapeType="1"/>
              <a:stCxn id="57" idx="0"/>
              <a:endCxn id="60" idx="0"/>
            </p:cNvCxnSpPr>
            <p:nvPr/>
          </p:nvCxnSpPr>
          <p:spPr bwMode="auto">
            <a:xfrm rot="5400000" flipH="1" flipV="1">
              <a:off x="4696853" y="1556945"/>
              <a:ext cx="7342" cy="5767676"/>
            </a:xfrm>
            <a:prstGeom prst="bentConnector3">
              <a:avLst>
                <a:gd name="adj1" fmla="val 3213593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AutoShape 61"/>
            <p:cNvCxnSpPr>
              <a:cxnSpLocks noChangeShapeType="1"/>
              <a:stCxn id="44" idx="0"/>
            </p:cNvCxnSpPr>
            <p:nvPr/>
          </p:nvCxnSpPr>
          <p:spPr bwMode="auto">
            <a:xfrm rot="5400000" flipV="1">
              <a:off x="1817601" y="4811167"/>
              <a:ext cx="1587" cy="719138"/>
            </a:xfrm>
            <a:prstGeom prst="bentConnector3">
              <a:avLst>
                <a:gd name="adj1" fmla="val -13779883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0" name="AutoShape 62"/>
            <p:cNvSpPr>
              <a:spLocks noChangeArrowheads="1"/>
            </p:cNvSpPr>
            <p:nvPr/>
          </p:nvSpPr>
          <p:spPr bwMode="auto">
            <a:xfrm>
              <a:off x="3227722" y="5169942"/>
              <a:ext cx="277813" cy="1042987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82800" anchor="ctr"/>
            <a:lstStyle/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표</a:t>
              </a:r>
              <a:endParaRPr kumimoji="0" lang="en-US" altLang="ko-KR" sz="11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100" ker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성</a:t>
              </a:r>
              <a:endParaRPr kumimoji="0" lang="en-US" altLang="ko-KR" sz="11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100" ker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웅</a:t>
              </a:r>
              <a:endParaRPr kumimoji="0" lang="en-US" altLang="ko-KR" sz="11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1" name="AutoShape 63"/>
            <p:cNvSpPr>
              <a:spLocks noChangeArrowheads="1"/>
            </p:cNvSpPr>
            <p:nvPr/>
          </p:nvSpPr>
          <p:spPr bwMode="auto">
            <a:xfrm>
              <a:off x="3956435" y="5169942"/>
              <a:ext cx="277812" cy="1042987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82800" anchor="ctr"/>
            <a:lstStyle/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kern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천</a:t>
              </a:r>
              <a:endParaRPr kumimoji="0" lang="en-US" altLang="ko-KR" sz="1100" kern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100" ker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kern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성</a:t>
              </a:r>
              <a:endParaRPr kumimoji="0" lang="en-US" altLang="ko-KR" sz="1100" kern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100" ker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kern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무</a:t>
              </a:r>
              <a:endParaRPr kumimoji="0" lang="en-US" altLang="ko-KR" sz="1100" kern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cxnSp>
          <p:nvCxnSpPr>
            <p:cNvPr id="52" name="AutoShape 66"/>
            <p:cNvCxnSpPr>
              <a:cxnSpLocks noChangeShapeType="1"/>
              <a:stCxn id="50" idx="0"/>
            </p:cNvCxnSpPr>
            <p:nvPr/>
          </p:nvCxnSpPr>
          <p:spPr bwMode="auto">
            <a:xfrm rot="5400000" flipV="1">
              <a:off x="3731753" y="4805611"/>
              <a:ext cx="1587" cy="730250"/>
            </a:xfrm>
            <a:prstGeom prst="bentConnector3">
              <a:avLst>
                <a:gd name="adj1" fmla="val -1440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3" name="AutoShape 68"/>
            <p:cNvSpPr>
              <a:spLocks noChangeArrowheads="1"/>
            </p:cNvSpPr>
            <p:nvPr/>
          </p:nvSpPr>
          <p:spPr bwMode="auto">
            <a:xfrm>
              <a:off x="5157019" y="5169942"/>
              <a:ext cx="277812" cy="1042987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82800" anchor="ctr"/>
            <a:lstStyle/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kern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방</a:t>
              </a:r>
              <a:endParaRPr kumimoji="0" lang="en-US" altLang="ko-KR" sz="1100" kern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1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kern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두</a:t>
              </a:r>
              <a:endParaRPr kumimoji="0" lang="en-US" altLang="ko-KR" sz="1100" kern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1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kern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리</a:t>
              </a:r>
              <a:endParaRPr kumimoji="0" lang="en-US" altLang="ko-KR" sz="11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4" name="AutoShape 69"/>
            <p:cNvSpPr>
              <a:spLocks noChangeArrowheads="1"/>
            </p:cNvSpPr>
            <p:nvPr/>
          </p:nvSpPr>
          <p:spPr bwMode="auto">
            <a:xfrm>
              <a:off x="5882555" y="5169942"/>
              <a:ext cx="277813" cy="1042987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82800" anchor="ctr"/>
            <a:lstStyle/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kern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홍</a:t>
              </a:r>
              <a:endParaRPr kumimoji="0" lang="en-US" altLang="ko-KR" sz="1100" kern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1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kern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예</a:t>
              </a:r>
              <a:endParaRPr kumimoji="0" lang="en-US" altLang="ko-KR" sz="1100" kern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1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kern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나</a:t>
              </a:r>
              <a:endParaRPr kumimoji="0" lang="en-US" altLang="ko-KR" sz="11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cxnSp>
          <p:nvCxnSpPr>
            <p:cNvPr id="55" name="AutoShape 71"/>
            <p:cNvCxnSpPr>
              <a:cxnSpLocks noChangeShapeType="1"/>
              <a:stCxn id="53" idx="0"/>
            </p:cNvCxnSpPr>
            <p:nvPr/>
          </p:nvCxnSpPr>
          <p:spPr bwMode="auto">
            <a:xfrm rot="5400000" flipV="1">
              <a:off x="5661050" y="4805611"/>
              <a:ext cx="1587" cy="730250"/>
            </a:xfrm>
            <a:prstGeom prst="bentConnector3">
              <a:avLst>
                <a:gd name="adj1" fmla="val -1440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6" name="Rectangle 24"/>
            <p:cNvSpPr>
              <a:spLocks noChangeArrowheads="1"/>
            </p:cNvSpPr>
            <p:nvPr/>
          </p:nvSpPr>
          <p:spPr bwMode="auto">
            <a:xfrm>
              <a:off x="3092784" y="4444454"/>
              <a:ext cx="1297415" cy="350838"/>
            </a:xfrm>
            <a:prstGeom prst="rect">
              <a:avLst/>
            </a:prstGeom>
            <a:solidFill>
              <a:srgbClr val="B0CAC1"/>
            </a:solidFill>
            <a:ln>
              <a:noFill/>
            </a:ln>
            <a:effectLst>
              <a:prstShdw prst="shdw17" dist="17961" dir="2700000">
                <a:srgbClr val="B0CAC1">
                  <a:gamma/>
                  <a:shade val="60000"/>
                  <a:invGamma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ko-KR" sz="12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SR2</a:t>
              </a:r>
              <a:r>
                <a:rPr lang="ko-KR" altLang="en-US" sz="12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팀장</a:t>
              </a:r>
              <a:r>
                <a:rPr lang="en-US" altLang="ko-KR" sz="12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: </a:t>
              </a:r>
              <a:r>
                <a:rPr lang="ko-KR" altLang="en-US" sz="1200">
                  <a:solidFill>
                    <a:srgbClr val="0000FF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문창규</a:t>
              </a:r>
            </a:p>
          </p:txBody>
        </p:sp>
        <p:sp>
          <p:nvSpPr>
            <p:cNvPr id="58" name="Line 7"/>
            <p:cNvSpPr>
              <a:spLocks noChangeShapeType="1"/>
            </p:cNvSpPr>
            <p:nvPr/>
          </p:nvSpPr>
          <p:spPr bwMode="auto">
            <a:xfrm flipV="1">
              <a:off x="4611973" y="2278408"/>
              <a:ext cx="0" cy="6448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9" name="Oval 6"/>
            <p:cNvSpPr>
              <a:spLocks noChangeArrowheads="1"/>
            </p:cNvSpPr>
            <p:nvPr/>
          </p:nvSpPr>
          <p:spPr bwMode="auto">
            <a:xfrm>
              <a:off x="2158729" y="2910086"/>
              <a:ext cx="1116618" cy="835520"/>
            </a:xfrm>
            <a:prstGeom prst="ellipse">
              <a:avLst/>
            </a:prstGeom>
            <a:solidFill>
              <a:schemeClr val="accent4">
                <a:lumMod val="50000"/>
                <a:lumOff val="50000"/>
              </a:schemeClr>
            </a:solidFill>
            <a:ln w="190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3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시스템</a:t>
              </a:r>
              <a:endParaRPr kumimoji="0" lang="en-US" altLang="ko-KR" sz="1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엔지니어</a:t>
              </a:r>
              <a:endParaRPr kumimoji="0" lang="en-US" altLang="ko-KR" sz="13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3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00"/>
                  </a:solidFill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이윤철</a:t>
              </a:r>
            </a:p>
          </p:txBody>
        </p:sp>
        <p:sp>
          <p:nvSpPr>
            <p:cNvPr id="61" name="AutoShape 68"/>
            <p:cNvSpPr>
              <a:spLocks noChangeArrowheads="1"/>
            </p:cNvSpPr>
            <p:nvPr/>
          </p:nvSpPr>
          <p:spPr bwMode="auto">
            <a:xfrm>
              <a:off x="7070998" y="5162600"/>
              <a:ext cx="277812" cy="1042987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82800" anchor="ctr"/>
            <a:lstStyle/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조</a:t>
              </a:r>
              <a:endParaRPr kumimoji="0" lang="en-US" altLang="ko-KR" sz="11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100" ker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운</a:t>
              </a:r>
              <a:endParaRPr kumimoji="0" lang="en-US" altLang="ko-KR" sz="11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100" ker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성</a:t>
              </a:r>
              <a:endParaRPr kumimoji="0" lang="en-US" altLang="ko-KR" sz="11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2" name="AutoShape 69"/>
            <p:cNvSpPr>
              <a:spLocks noChangeArrowheads="1"/>
            </p:cNvSpPr>
            <p:nvPr/>
          </p:nvSpPr>
          <p:spPr bwMode="auto">
            <a:xfrm>
              <a:off x="7801247" y="5162600"/>
              <a:ext cx="277813" cy="1042987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82800" anchor="ctr"/>
            <a:lstStyle/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kern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최</a:t>
              </a:r>
              <a:endParaRPr kumimoji="0" lang="en-US" altLang="ko-KR" sz="1100" kern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100" ker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kern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광</a:t>
              </a:r>
              <a:endParaRPr kumimoji="0" lang="en-US" altLang="ko-KR" sz="1100" kern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100" ker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kern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수</a:t>
              </a:r>
              <a:endParaRPr kumimoji="0" lang="en-US" altLang="ko-KR" sz="1100" kern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cxnSp>
          <p:nvCxnSpPr>
            <p:cNvPr id="63" name="AutoShape 71"/>
            <p:cNvCxnSpPr>
              <a:cxnSpLocks noChangeShapeType="1"/>
              <a:stCxn id="61" idx="0"/>
            </p:cNvCxnSpPr>
            <p:nvPr/>
          </p:nvCxnSpPr>
          <p:spPr bwMode="auto">
            <a:xfrm rot="5400000" flipV="1">
              <a:off x="7575029" y="4798269"/>
              <a:ext cx="1587" cy="730250"/>
            </a:xfrm>
            <a:prstGeom prst="bentConnector3">
              <a:avLst>
                <a:gd name="adj1" fmla="val -1440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4" name="Line 7"/>
            <p:cNvSpPr>
              <a:spLocks noChangeShapeType="1"/>
            </p:cNvSpPr>
            <p:nvPr/>
          </p:nvSpPr>
          <p:spPr bwMode="auto">
            <a:xfrm flipV="1">
              <a:off x="1816831" y="4787950"/>
              <a:ext cx="1563" cy="1532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5" name="Line 7"/>
            <p:cNvSpPr>
              <a:spLocks noChangeShapeType="1"/>
            </p:cNvSpPr>
            <p:nvPr/>
          </p:nvSpPr>
          <p:spPr bwMode="auto">
            <a:xfrm flipV="1">
              <a:off x="3731679" y="4787950"/>
              <a:ext cx="1563" cy="1532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6" name="Line 7"/>
            <p:cNvSpPr>
              <a:spLocks noChangeShapeType="1"/>
            </p:cNvSpPr>
            <p:nvPr/>
          </p:nvSpPr>
          <p:spPr bwMode="auto">
            <a:xfrm flipV="1">
              <a:off x="5673266" y="4787950"/>
              <a:ext cx="1563" cy="1532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7" name="Line 7"/>
            <p:cNvSpPr>
              <a:spLocks noChangeShapeType="1"/>
            </p:cNvSpPr>
            <p:nvPr/>
          </p:nvSpPr>
          <p:spPr bwMode="auto">
            <a:xfrm flipV="1">
              <a:off x="7580870" y="4781509"/>
              <a:ext cx="1563" cy="1532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9" name="Line 7"/>
            <p:cNvSpPr>
              <a:spLocks noChangeShapeType="1"/>
            </p:cNvSpPr>
            <p:nvPr/>
          </p:nvSpPr>
          <p:spPr bwMode="auto">
            <a:xfrm flipV="1">
              <a:off x="4634483" y="3676798"/>
              <a:ext cx="0" cy="50828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2" name="Oval 5"/>
            <p:cNvSpPr>
              <a:spLocks noChangeArrowheads="1"/>
            </p:cNvSpPr>
            <p:nvPr/>
          </p:nvSpPr>
          <p:spPr bwMode="auto">
            <a:xfrm>
              <a:off x="3956436" y="2877409"/>
              <a:ext cx="1283133" cy="887875"/>
            </a:xfrm>
            <a:prstGeom prst="ellipse">
              <a:avLst/>
            </a:prstGeom>
            <a:solidFill>
              <a:schemeClr val="accent4">
                <a:lumMod val="50000"/>
                <a:lumOff val="50000"/>
              </a:schemeClr>
            </a:solidFill>
            <a:ln w="190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300" kern="0" noProof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기술총괄이</a:t>
              </a:r>
              <a:r>
                <a:rPr kumimoji="0" lang="ko-KR" altLang="en-US" sz="1300" kern="0" noProof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사</a:t>
              </a:r>
              <a:endParaRPr kumimoji="0" lang="en-US" altLang="ko-KR" sz="1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300" kern="0" smtClean="0">
                  <a:solidFill>
                    <a:srgbClr val="FFFF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김영철</a:t>
              </a:r>
              <a:r>
                <a:rPr kumimoji="0" lang="en-US" altLang="ko-KR" sz="1300" kern="0" smtClean="0">
                  <a:solidFill>
                    <a:srgbClr val="FFFF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</a:t>
              </a:r>
              <a:r>
                <a:rPr kumimoji="0" lang="ko-KR" altLang="en-US" sz="1300" kern="0" smtClean="0">
                  <a:solidFill>
                    <a:srgbClr val="FFFF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박응식</a:t>
              </a:r>
              <a:endParaRPr kumimoji="0" lang="ko-KR" altLang="en-US" sz="1300" b="0" i="0" u="none" strike="noStrike" kern="0" cap="none" spc="0" normalizeH="0" baseline="0" noProof="0" smtClean="0">
                <a:solidFill>
                  <a:srgbClr val="FFFF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1" name="Oval 4"/>
            <p:cNvSpPr>
              <a:spLocks noChangeArrowheads="1"/>
            </p:cNvSpPr>
            <p:nvPr/>
          </p:nvSpPr>
          <p:spPr bwMode="auto">
            <a:xfrm>
              <a:off x="3978982" y="1278285"/>
              <a:ext cx="1260586" cy="1009650"/>
            </a:xfrm>
            <a:prstGeom prst="ellipse">
              <a:avLst/>
            </a:prstGeom>
            <a:solidFill>
              <a:schemeClr val="accent4">
                <a:lumMod val="50000"/>
                <a:lumOff val="50000"/>
              </a:schemeClr>
            </a:solidFill>
            <a:ln w="190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chemeClr val="accent3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대표이사</a:t>
              </a:r>
            </a:p>
          </p:txBody>
        </p:sp>
        <p:sp>
          <p:nvSpPr>
            <p:cNvPr id="57" name="Rectangle 22"/>
            <p:cNvSpPr>
              <a:spLocks noChangeArrowheads="1"/>
            </p:cNvSpPr>
            <p:nvPr/>
          </p:nvSpPr>
          <p:spPr bwMode="auto">
            <a:xfrm>
              <a:off x="1177993" y="4444454"/>
              <a:ext cx="1277386" cy="350838"/>
            </a:xfrm>
            <a:prstGeom prst="rect">
              <a:avLst/>
            </a:prstGeom>
            <a:solidFill>
              <a:srgbClr val="B0CAC1"/>
            </a:solidFill>
            <a:ln>
              <a:noFill/>
            </a:ln>
            <a:effectLst>
              <a:prstShdw prst="shdw17" dist="17961" dir="2700000">
                <a:srgbClr val="B0CAC1">
                  <a:gamma/>
                  <a:shade val="60000"/>
                  <a:invGamma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ko-KR" sz="12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SR1</a:t>
              </a:r>
              <a:r>
                <a:rPr lang="ko-KR" altLang="en-US" sz="12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팀장</a:t>
              </a:r>
              <a:r>
                <a:rPr lang="en-US" altLang="ko-KR" sz="12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: </a:t>
              </a:r>
              <a:r>
                <a:rPr lang="ko-KR" altLang="en-US" sz="1200">
                  <a:solidFill>
                    <a:srgbClr val="0000FF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이선덕</a:t>
              </a:r>
            </a:p>
          </p:txBody>
        </p:sp>
        <p:sp>
          <p:nvSpPr>
            <p:cNvPr id="60" name="Rectangle 25"/>
            <p:cNvSpPr>
              <a:spLocks noChangeArrowheads="1"/>
            </p:cNvSpPr>
            <p:nvPr/>
          </p:nvSpPr>
          <p:spPr bwMode="auto">
            <a:xfrm>
              <a:off x="6951935" y="4437112"/>
              <a:ext cx="1264853" cy="350838"/>
            </a:xfrm>
            <a:prstGeom prst="rect">
              <a:avLst/>
            </a:prstGeom>
            <a:solidFill>
              <a:srgbClr val="B0CAC1"/>
            </a:solidFill>
            <a:ln>
              <a:noFill/>
            </a:ln>
            <a:effectLst>
              <a:prstShdw prst="shdw17" dist="17961" dir="2700000">
                <a:srgbClr val="B0CAC1">
                  <a:gamma/>
                  <a:shade val="60000"/>
                  <a:invGamma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latinLnBrk="1" hangingPunct="1"/>
              <a:r>
                <a:rPr lang="en-US" altLang="ko-KR" sz="12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SR4</a:t>
              </a:r>
              <a:r>
                <a:rPr lang="ko-KR" altLang="en-US" sz="12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팀장</a:t>
              </a:r>
              <a:r>
                <a:rPr lang="en-US" altLang="ko-KR" sz="12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: </a:t>
              </a:r>
              <a:r>
                <a:rPr lang="ko-KR" altLang="en-US" sz="120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박진성</a:t>
              </a:r>
            </a:p>
          </p:txBody>
        </p:sp>
      </p:grpSp>
      <p:cxnSp>
        <p:nvCxnSpPr>
          <p:cNvPr id="5" name="직선 연결선 4"/>
          <p:cNvCxnSpPr/>
          <p:nvPr/>
        </p:nvCxnSpPr>
        <p:spPr bwMode="auto">
          <a:xfrm>
            <a:off x="1806861" y="4941038"/>
            <a:ext cx="0" cy="214363"/>
          </a:xfrm>
          <a:prstGeom prst="line">
            <a:avLst/>
          </a:prstGeom>
          <a:blipFill dpi="0" rotWithShape="1">
            <a:blip r:embed="rId2"/>
            <a:srcRect/>
            <a:stretch>
              <a:fillRect r="-8548"/>
            </a:stretch>
          </a:blip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AutoShape 26"/>
          <p:cNvSpPr>
            <a:spLocks noChangeArrowheads="1"/>
          </p:cNvSpPr>
          <p:nvPr/>
        </p:nvSpPr>
        <p:spPr bwMode="auto">
          <a:xfrm>
            <a:off x="1681089" y="5164046"/>
            <a:ext cx="270594" cy="1009691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82800" anchor="ctr"/>
          <a:lstStyle/>
          <a:p>
            <a:pPr marL="0" marR="0" lvl="0" indent="0" algn="ctr" defTabSz="914400" eaLnBrk="1" fontAlgn="auto" latinLnBrk="1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kern="0" noProof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</a:t>
            </a:r>
            <a:endParaRPr kumimoji="0" lang="en-US" altLang="ko-KR" sz="1100" kern="0" noProof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914400" eaLnBrk="1" fontAlgn="auto" latinLnBrk="1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914400" eaLnBrk="1" fontAlgn="auto" latinLnBrk="1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kern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</a:t>
            </a:r>
            <a:endParaRPr kumimoji="0" lang="en-US" altLang="ko-KR" sz="1100" kern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914400" eaLnBrk="1" fontAlgn="auto" latinLnBrk="1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914400" eaLnBrk="1" fontAlgn="auto" latinLnBrk="1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kern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</a:t>
            </a:r>
            <a:endParaRPr kumimoji="0" lang="en-US" altLang="ko-KR" sz="110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014897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2" name="Text Box 42"/>
          <p:cNvSpPr txBox="1">
            <a:spLocks noChangeArrowheads="1"/>
          </p:cNvSpPr>
          <p:nvPr/>
        </p:nvSpPr>
        <p:spPr bwMode="auto">
          <a:xfrm>
            <a:off x="647700" y="473075"/>
            <a:ext cx="1284288" cy="396875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000">
                <a:latin typeface="HY울릉도B" pitchFamily="18" charset="-127"/>
                <a:ea typeface="HY울릉도B" pitchFamily="18" charset="-127"/>
              </a:rPr>
              <a:t>사업 영역</a:t>
            </a:r>
          </a:p>
        </p:txBody>
      </p:sp>
      <p:grpSp>
        <p:nvGrpSpPr>
          <p:cNvPr id="5" name="그룹 4"/>
          <p:cNvGrpSpPr/>
          <p:nvPr/>
        </p:nvGrpSpPr>
        <p:grpSpPr>
          <a:xfrm>
            <a:off x="628650" y="3727785"/>
            <a:ext cx="7800974" cy="1164904"/>
            <a:chOff x="719026" y="4732286"/>
            <a:chExt cx="9291616" cy="1410545"/>
          </a:xfrm>
        </p:grpSpPr>
        <p:sp>
          <p:nvSpPr>
            <p:cNvPr id="56" name="AutoShape 29"/>
            <p:cNvSpPr>
              <a:spLocks noChangeArrowheads="1"/>
            </p:cNvSpPr>
            <p:nvPr/>
          </p:nvSpPr>
          <p:spPr bwMode="auto">
            <a:xfrm>
              <a:off x="1053881" y="5122041"/>
              <a:ext cx="8956761" cy="102079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5197E5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lr>
                  <a:srgbClr val="D2CB6C"/>
                </a:buClr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lr>
                  <a:srgbClr val="95A39D"/>
                </a:buClr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ko-KR" sz="1200">
                <a:latin typeface="HY헤드라인M" pitchFamily="18" charset="-127"/>
                <a:ea typeface="HY헤드라인M" pitchFamily="18" charset="-127"/>
              </a:endParaRPr>
            </a:p>
          </p:txBody>
        </p:sp>
        <p:pic>
          <p:nvPicPr>
            <p:cNvPr id="57" name="Picture 30" descr="테두리버튼_파랑_대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026" y="4732286"/>
              <a:ext cx="4215948" cy="778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TextBox 14"/>
            <p:cNvSpPr txBox="1">
              <a:spLocks noChangeArrowheads="1"/>
            </p:cNvSpPr>
            <p:nvPr/>
          </p:nvSpPr>
          <p:spPr bwMode="auto">
            <a:xfrm>
              <a:off x="1188120" y="4923595"/>
              <a:ext cx="2106238" cy="385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latinLnBrk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lr>
                  <a:srgbClr val="D2CB6C"/>
                </a:buClr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lr>
                  <a:srgbClr val="95A39D"/>
                </a:buClr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ko-KR" sz="1600" b="1">
                  <a:solidFill>
                    <a:schemeClr val="bg1"/>
                  </a:solidFill>
                  <a:latin typeface="맑은 고딕" panose="020B0503020000020004" pitchFamily="50" charset="-127"/>
                </a:rPr>
                <a:t>3. </a:t>
              </a:r>
              <a:r>
                <a:rPr lang="ko-KR" altLang="en-US" sz="1600" b="1">
                  <a:solidFill>
                    <a:schemeClr val="bg1"/>
                  </a:solidFill>
                  <a:latin typeface="맑은 고딕" panose="020B0503020000020004" pitchFamily="50" charset="-127"/>
                </a:rPr>
                <a:t>콘서트</a:t>
              </a:r>
            </a:p>
          </p:txBody>
        </p:sp>
        <p:sp>
          <p:nvSpPr>
            <p:cNvPr id="59" name="TextBox 16"/>
            <p:cNvSpPr txBox="1">
              <a:spLocks noChangeArrowheads="1"/>
            </p:cNvSpPr>
            <p:nvPr/>
          </p:nvSpPr>
          <p:spPr bwMode="auto">
            <a:xfrm>
              <a:off x="1472821" y="5463256"/>
              <a:ext cx="8061329" cy="633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latinLnBrk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lr>
                  <a:srgbClr val="D2CB6C"/>
                </a:buClr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lr>
                  <a:srgbClr val="95A39D"/>
                </a:buClr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ko-KR" altLang="en-US" sz="1400" smtClean="0">
                  <a:latin typeface="HY헤드라인M" pitchFamily="18" charset="-127"/>
                  <a:ea typeface="HY헤드라인M" pitchFamily="18" charset="-127"/>
                </a:rPr>
                <a:t>김건모콘서트            김연우콘서트        윤하콘서트       장기하와얼굴들콘서트          장미여관콘서트     몽니콘서트       원모어찬스콘서트</a:t>
              </a:r>
              <a:endParaRPr lang="ko-KR" altLang="en-US" sz="1400"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615033" y="2402887"/>
            <a:ext cx="7814592" cy="1308434"/>
            <a:chOff x="721976" y="1073150"/>
            <a:chExt cx="9304020" cy="1668955"/>
          </a:xfrm>
        </p:grpSpPr>
        <p:grpSp>
          <p:nvGrpSpPr>
            <p:cNvPr id="39" name="그룹 13"/>
            <p:cNvGrpSpPr>
              <a:grpSpLocks/>
            </p:cNvGrpSpPr>
            <p:nvPr/>
          </p:nvGrpSpPr>
          <p:grpSpPr bwMode="auto">
            <a:xfrm>
              <a:off x="721976" y="1073150"/>
              <a:ext cx="9304020" cy="1668955"/>
              <a:chOff x="719509" y="836712"/>
              <a:chExt cx="10014276" cy="1856377"/>
            </a:xfrm>
          </p:grpSpPr>
          <p:sp>
            <p:nvSpPr>
              <p:cNvPr id="40" name="AutoShape 27"/>
              <p:cNvSpPr>
                <a:spLocks noChangeArrowheads="1"/>
              </p:cNvSpPr>
              <p:nvPr/>
            </p:nvSpPr>
            <p:spPr bwMode="auto">
              <a:xfrm>
                <a:off x="1077912" y="1191954"/>
                <a:ext cx="9655873" cy="1501135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5197E5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lr>
                    <a:srgbClr val="D2CB6C"/>
                  </a:buClr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lr>
                    <a:srgbClr val="95A39D"/>
                  </a:buClr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Tx/>
                  <a:buFontTx/>
                  <a:buNone/>
                </a:pPr>
                <a:endParaRPr lang="en-US" altLang="ko-KR" sz="12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grpSp>
            <p:nvGrpSpPr>
              <p:cNvPr id="41" name="그룹 1"/>
              <p:cNvGrpSpPr>
                <a:grpSpLocks/>
              </p:cNvGrpSpPr>
              <p:nvPr/>
            </p:nvGrpSpPr>
            <p:grpSpPr bwMode="auto">
              <a:xfrm>
                <a:off x="719509" y="836712"/>
                <a:ext cx="4500563" cy="792088"/>
                <a:chOff x="683704" y="962831"/>
                <a:chExt cx="4500563" cy="792088"/>
              </a:xfrm>
            </p:grpSpPr>
            <p:pic>
              <p:nvPicPr>
                <p:cNvPr id="42" name="Picture 25" descr="테두리버튼_파랑_대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3704" y="962831"/>
                  <a:ext cx="4500563" cy="7920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3" name="Rectangle 26"/>
                <p:cNvSpPr>
                  <a:spLocks noChangeArrowheads="1"/>
                </p:cNvSpPr>
                <p:nvPr/>
              </p:nvSpPr>
              <p:spPr bwMode="auto">
                <a:xfrm>
                  <a:off x="1152091" y="1223264"/>
                  <a:ext cx="3159621" cy="3080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latinLnBrk="1" hangingPunct="1">
                    <a:lnSpc>
                      <a:spcPct val="90000"/>
                    </a:lnSpc>
                    <a:defRPr/>
                  </a:pPr>
                  <a:r>
                    <a:rPr lang="en-US" altLang="ko-KR" sz="1600" b="1" dirty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 panose="020B0503020000020004" pitchFamily="50" charset="-127"/>
                      <a:ea typeface="맑은 고딕" panose="020B0503020000020004" pitchFamily="50" charset="-127"/>
                    </a:rPr>
                    <a:t>2</a:t>
                  </a:r>
                  <a:r>
                    <a:rPr lang="en-US" altLang="ko-KR" sz="1600" b="1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 panose="020B0503020000020004" pitchFamily="50" charset="-127"/>
                      <a:ea typeface="맑은 고딕" panose="020B0503020000020004" pitchFamily="50" charset="-127"/>
                    </a:rPr>
                    <a:t>.  </a:t>
                  </a:r>
                  <a:r>
                    <a:rPr lang="ko-KR" altLang="en-US" sz="1600" b="1" dirty="0">
                      <a:solidFill>
                        <a:srgbClr val="FFFFFF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rPr>
                    <a:t>방송</a:t>
                  </a:r>
                </a:p>
              </p:txBody>
            </p:sp>
          </p:grpSp>
        </p:grpSp>
        <p:pic>
          <p:nvPicPr>
            <p:cNvPr id="62" name="Picture 35" descr="C:\Users\김도길\Desktop\jtbc.bmp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4769" y="1785268"/>
              <a:ext cx="961987" cy="699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" name="그림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3358" y="1697653"/>
              <a:ext cx="1537512" cy="880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" name="그림 6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5108" y="1825406"/>
              <a:ext cx="1541296" cy="625136"/>
            </a:xfrm>
            <a:prstGeom prst="rect">
              <a:avLst/>
            </a:prstGeom>
          </p:spPr>
        </p:pic>
        <p:pic>
          <p:nvPicPr>
            <p:cNvPr id="65" name="그림 6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2158" y="1664836"/>
              <a:ext cx="1630644" cy="883780"/>
            </a:xfrm>
            <a:prstGeom prst="rect">
              <a:avLst/>
            </a:prstGeom>
          </p:spPr>
        </p:pic>
      </p:grpSp>
      <p:grpSp>
        <p:nvGrpSpPr>
          <p:cNvPr id="4" name="그룹 3"/>
          <p:cNvGrpSpPr/>
          <p:nvPr/>
        </p:nvGrpSpPr>
        <p:grpSpPr>
          <a:xfrm>
            <a:off x="615032" y="4917418"/>
            <a:ext cx="7814594" cy="1545568"/>
            <a:chOff x="719026" y="2790646"/>
            <a:chExt cx="9307838" cy="1863118"/>
          </a:xfrm>
        </p:grpSpPr>
        <p:grpSp>
          <p:nvGrpSpPr>
            <p:cNvPr id="44" name="그룹 12"/>
            <p:cNvGrpSpPr>
              <a:grpSpLocks/>
            </p:cNvGrpSpPr>
            <p:nvPr/>
          </p:nvGrpSpPr>
          <p:grpSpPr bwMode="auto">
            <a:xfrm>
              <a:off x="719026" y="2790646"/>
              <a:ext cx="9307838" cy="1863118"/>
              <a:chOff x="719001" y="2780928"/>
              <a:chExt cx="10016989" cy="2071973"/>
            </a:xfrm>
          </p:grpSpPr>
          <p:sp>
            <p:nvSpPr>
              <p:cNvPr id="45" name="AutoShape 29"/>
              <p:cNvSpPr>
                <a:spLocks noChangeArrowheads="1"/>
              </p:cNvSpPr>
              <p:nvPr/>
            </p:nvSpPr>
            <p:spPr bwMode="auto">
              <a:xfrm>
                <a:off x="1079501" y="3212976"/>
                <a:ext cx="9656489" cy="1639925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5197E5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lr>
                    <a:srgbClr val="D2CB6C"/>
                  </a:buClr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lr>
                    <a:srgbClr val="95A39D"/>
                  </a:buClr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Tx/>
                  <a:buFontTx/>
                  <a:buNone/>
                </a:pPr>
                <a:endParaRPr lang="en-US" altLang="ko-KR" sz="12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pic>
            <p:nvPicPr>
              <p:cNvPr id="48" name="Picture 30" descr="테두리버튼_파랑_대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9001" y="2780928"/>
                <a:ext cx="4537075" cy="8640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9" name="Rectangle 31"/>
              <p:cNvSpPr>
                <a:spLocks noChangeArrowheads="1"/>
              </p:cNvSpPr>
              <p:nvPr/>
            </p:nvSpPr>
            <p:spPr bwMode="auto">
              <a:xfrm>
                <a:off x="1223628" y="3049017"/>
                <a:ext cx="2756911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lr>
                    <a:srgbClr val="D2CB6C"/>
                  </a:buClr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lr>
                    <a:srgbClr val="95A39D"/>
                  </a:buClr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ko-KR" sz="1600" b="1">
                    <a:solidFill>
                      <a:srgbClr val="FFFFFF"/>
                    </a:solidFill>
                    <a:latin typeface="맑은 고딕" panose="020B0503020000020004" pitchFamily="50" charset="-127"/>
                  </a:rPr>
                  <a:t>4</a:t>
                </a:r>
                <a:r>
                  <a:rPr lang="en-US" altLang="ko-KR" sz="1600" b="1" smtClean="0">
                    <a:solidFill>
                      <a:srgbClr val="FFFFFF"/>
                    </a:solidFill>
                    <a:latin typeface="맑은 고딕" panose="020B0503020000020004" pitchFamily="50" charset="-127"/>
                  </a:rPr>
                  <a:t>. </a:t>
                </a:r>
                <a:r>
                  <a:rPr lang="ko-KR" altLang="en-US" sz="1600" b="1" smtClean="0">
                    <a:solidFill>
                      <a:srgbClr val="FFFFFF"/>
                    </a:solidFill>
                    <a:latin typeface="맑은 고딕" panose="020B0503020000020004" pitchFamily="50" charset="-127"/>
                  </a:rPr>
                  <a:t>뮤직페스티벌</a:t>
                </a:r>
                <a:endParaRPr lang="ko-KR" altLang="en-US" sz="1600" b="1">
                  <a:solidFill>
                    <a:srgbClr val="FFFFFF"/>
                  </a:solidFill>
                  <a:latin typeface="맑은 고딕" panose="020B0503020000020004" pitchFamily="50" charset="-127"/>
                </a:endParaRPr>
              </a:p>
            </p:txBody>
          </p:sp>
          <p:pic>
            <p:nvPicPr>
              <p:cNvPr id="50" name="그림 6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08468" y="3541099"/>
                <a:ext cx="1444812" cy="906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2" name="TextBox 7"/>
              <p:cNvSpPr txBox="1">
                <a:spLocks noChangeArrowheads="1"/>
              </p:cNvSpPr>
              <p:nvPr/>
            </p:nvSpPr>
            <p:spPr bwMode="auto">
              <a:xfrm>
                <a:off x="6141118" y="4446257"/>
                <a:ext cx="1979514" cy="315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latinLnBrk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lr>
                    <a:srgbClr val="D2CB6C"/>
                  </a:buClr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lr>
                    <a:srgbClr val="95A39D"/>
                  </a:buClr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ko-KR" altLang="en-US" sz="1000" b="1">
                    <a:latin typeface="맑은 고딕" panose="020B0503020000020004" pitchFamily="50" charset="-127"/>
                  </a:rPr>
                  <a:t>그린플러그드페스티벌</a:t>
                </a:r>
              </a:p>
            </p:txBody>
          </p:sp>
          <p:sp>
            <p:nvSpPr>
              <p:cNvPr id="54" name="TextBox 11"/>
              <p:cNvSpPr txBox="1">
                <a:spLocks noChangeArrowheads="1"/>
              </p:cNvSpPr>
              <p:nvPr/>
            </p:nvSpPr>
            <p:spPr bwMode="auto">
              <a:xfrm>
                <a:off x="3676567" y="4447783"/>
                <a:ext cx="2052228" cy="3300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latinLnBrk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lr>
                    <a:srgbClr val="D2CB6C"/>
                  </a:buClr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lr>
                    <a:srgbClr val="95A39D"/>
                  </a:buClr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ko-KR" altLang="en-US" sz="1000" b="1" smtClean="0">
                    <a:latin typeface="맑은 고딕" panose="020B0503020000020004" pitchFamily="50" charset="-127"/>
                  </a:rPr>
                  <a:t>그랜드민트페스티벌</a:t>
                </a:r>
                <a:endParaRPr lang="ko-KR" altLang="en-US" sz="1000" b="1">
                  <a:latin typeface="맑은 고딕" panose="020B0503020000020004" pitchFamily="50" charset="-127"/>
                </a:endParaRPr>
              </a:p>
            </p:txBody>
          </p:sp>
          <p:sp>
            <p:nvSpPr>
              <p:cNvPr id="55" name="TextBox 10"/>
              <p:cNvSpPr txBox="1">
                <a:spLocks noChangeArrowheads="1"/>
              </p:cNvSpPr>
              <p:nvPr/>
            </p:nvSpPr>
            <p:spPr bwMode="auto">
              <a:xfrm>
                <a:off x="1769977" y="4491839"/>
                <a:ext cx="1437535" cy="315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latinLnBrk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lr>
                    <a:srgbClr val="D2CB6C"/>
                  </a:buClr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lr>
                    <a:srgbClr val="95A39D"/>
                  </a:buClr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ko-KR" altLang="en-US" sz="1000" b="1">
                    <a:latin typeface="맑은 고딕" panose="020B0503020000020004" pitchFamily="50" charset="-127"/>
                  </a:rPr>
                  <a:t>월드</a:t>
                </a:r>
                <a:r>
                  <a:rPr lang="en-US" altLang="ko-KR" sz="1000" b="1">
                    <a:latin typeface="맑은 고딕" panose="020B0503020000020004" pitchFamily="50" charset="-127"/>
                  </a:rPr>
                  <a:t>DJ</a:t>
                </a:r>
                <a:r>
                  <a:rPr lang="ko-KR" altLang="en-US" sz="1000" b="1">
                    <a:latin typeface="맑은 고딕" panose="020B0503020000020004" pitchFamily="50" charset="-127"/>
                  </a:rPr>
                  <a:t>페스티벌</a:t>
                </a:r>
              </a:p>
            </p:txBody>
          </p:sp>
        </p:grpSp>
        <p:pic>
          <p:nvPicPr>
            <p:cNvPr id="60" name="그림 1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4847" y="3378274"/>
              <a:ext cx="1074828" cy="826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" name="TextBox 20"/>
            <p:cNvSpPr txBox="1">
              <a:spLocks noChangeArrowheads="1"/>
            </p:cNvSpPr>
            <p:nvPr/>
          </p:nvSpPr>
          <p:spPr bwMode="auto">
            <a:xfrm>
              <a:off x="7944817" y="4302313"/>
              <a:ext cx="1503167" cy="283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latinLnBrk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lr>
                  <a:srgbClr val="D2CB6C"/>
                </a:buClr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lr>
                  <a:srgbClr val="95A39D"/>
                </a:buClr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ko-KR" altLang="en-US" sz="1000" b="1">
                  <a:latin typeface="맑은 고딕" panose="020B0503020000020004" pitchFamily="50" charset="-127"/>
                </a:rPr>
                <a:t>렛츠락페스티벌</a:t>
              </a:r>
            </a:p>
          </p:txBody>
        </p:sp>
        <p:pic>
          <p:nvPicPr>
            <p:cNvPr id="66" name="그림 65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87" b="7269"/>
            <a:stretch/>
          </p:blipFill>
          <p:spPr>
            <a:xfrm>
              <a:off x="1850089" y="3474192"/>
              <a:ext cx="1053413" cy="855826"/>
            </a:xfrm>
            <a:prstGeom prst="rect">
              <a:avLst/>
            </a:prstGeom>
          </p:spPr>
        </p:pic>
      </p:grpSp>
      <p:grpSp>
        <p:nvGrpSpPr>
          <p:cNvPr id="81" name="그룹 12"/>
          <p:cNvGrpSpPr>
            <a:grpSpLocks/>
          </p:cNvGrpSpPr>
          <p:nvPr/>
        </p:nvGrpSpPr>
        <p:grpSpPr bwMode="auto">
          <a:xfrm>
            <a:off x="615031" y="923271"/>
            <a:ext cx="7814593" cy="1464240"/>
            <a:chOff x="719001" y="2780928"/>
            <a:chExt cx="10016990" cy="2071973"/>
          </a:xfrm>
        </p:grpSpPr>
        <p:sp>
          <p:nvSpPr>
            <p:cNvPr id="86" name="AutoShape 29"/>
            <p:cNvSpPr>
              <a:spLocks noChangeArrowheads="1"/>
            </p:cNvSpPr>
            <p:nvPr/>
          </p:nvSpPr>
          <p:spPr bwMode="auto">
            <a:xfrm>
              <a:off x="1079501" y="3212975"/>
              <a:ext cx="9656490" cy="16399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5197E5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lr>
                  <a:srgbClr val="D2CB6C"/>
                </a:buClr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lr>
                  <a:srgbClr val="95A39D"/>
                </a:buClr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ko-KR" sz="1200">
                <a:latin typeface="HY헤드라인M" pitchFamily="18" charset="-127"/>
                <a:ea typeface="HY헤드라인M" pitchFamily="18" charset="-127"/>
              </a:endParaRPr>
            </a:p>
          </p:txBody>
        </p:sp>
        <p:pic>
          <p:nvPicPr>
            <p:cNvPr id="87" name="Picture 30" descr="테두리버튼_파랑_대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001" y="2780928"/>
              <a:ext cx="4537075" cy="8640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8" name="Rectangle 31"/>
            <p:cNvSpPr>
              <a:spLocks noChangeArrowheads="1"/>
            </p:cNvSpPr>
            <p:nvPr/>
          </p:nvSpPr>
          <p:spPr bwMode="auto">
            <a:xfrm>
              <a:off x="1016068" y="3049016"/>
              <a:ext cx="2756912" cy="307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lr>
                  <a:srgbClr val="D2CB6C"/>
                </a:buClr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lr>
                  <a:srgbClr val="95A39D"/>
                </a:buClr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ko-KR" sz="1600" b="1">
                  <a:solidFill>
                    <a:srgbClr val="FFFFFF"/>
                  </a:solidFill>
                  <a:latin typeface="맑은 고딕" panose="020B0503020000020004" pitchFamily="50" charset="-127"/>
                </a:rPr>
                <a:t>1</a:t>
              </a:r>
              <a:r>
                <a:rPr lang="en-US" altLang="ko-KR" sz="1600" b="1" smtClean="0">
                  <a:solidFill>
                    <a:srgbClr val="FFFFFF"/>
                  </a:solidFill>
                  <a:latin typeface="맑은 고딕" panose="020B0503020000020004" pitchFamily="50" charset="-127"/>
                </a:rPr>
                <a:t>. </a:t>
              </a:r>
              <a:r>
                <a:rPr lang="ko-KR" altLang="en-US" sz="1600" b="1" smtClean="0">
                  <a:solidFill>
                    <a:srgbClr val="FFFFFF"/>
                  </a:solidFill>
                  <a:latin typeface="맑은 고딕" panose="020B0503020000020004" pitchFamily="50" charset="-127"/>
                </a:rPr>
                <a:t>정부</a:t>
              </a:r>
              <a:r>
                <a:rPr lang="en-US" altLang="ko-KR" sz="1600" b="1" smtClean="0">
                  <a:solidFill>
                    <a:srgbClr val="FFFFFF"/>
                  </a:solidFill>
                  <a:latin typeface="맑은 고딕" panose="020B0503020000020004" pitchFamily="50" charset="-127"/>
                </a:rPr>
                <a:t>,</a:t>
              </a:r>
              <a:r>
                <a:rPr lang="ko-KR" altLang="en-US" sz="1600" b="1" smtClean="0">
                  <a:solidFill>
                    <a:srgbClr val="FFFFFF"/>
                  </a:solidFill>
                  <a:latin typeface="맑은 고딕" panose="020B0503020000020004" pitchFamily="50" charset="-127"/>
                </a:rPr>
                <a:t>기업 </a:t>
              </a:r>
              <a:r>
                <a:rPr lang="ko-KR" altLang="en-US" sz="1600" b="1" smtClean="0">
                  <a:solidFill>
                    <a:srgbClr val="FFFFFF"/>
                  </a:solidFill>
                  <a:latin typeface="맑은 고딕" panose="020B0503020000020004" pitchFamily="50" charset="-127"/>
                </a:rPr>
                <a:t>및 </a:t>
              </a:r>
              <a:r>
                <a:rPr lang="ko-KR" altLang="en-US" sz="1600" b="1" smtClean="0">
                  <a:solidFill>
                    <a:srgbClr val="FFFFFF"/>
                  </a:solidFill>
                  <a:latin typeface="맑은 고딕" panose="020B0503020000020004" pitchFamily="50" charset="-127"/>
                </a:rPr>
                <a:t>지방자치단체행사</a:t>
              </a:r>
              <a:endParaRPr lang="ko-KR" altLang="en-US" sz="1600" b="1">
                <a:solidFill>
                  <a:srgbClr val="FFFFFF"/>
                </a:solidFill>
                <a:latin typeface="맑은 고딕" panose="020B0503020000020004" pitchFamily="50" charset="-127"/>
              </a:endParaRPr>
            </a:p>
          </p:txBody>
        </p:sp>
        <p:sp>
          <p:nvSpPr>
            <p:cNvPr id="90" name="TextBox 7"/>
            <p:cNvSpPr txBox="1">
              <a:spLocks noChangeArrowheads="1"/>
            </p:cNvSpPr>
            <p:nvPr/>
          </p:nvSpPr>
          <p:spPr bwMode="auto">
            <a:xfrm>
              <a:off x="4066007" y="4365459"/>
              <a:ext cx="1656922" cy="38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latinLnBrk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lr>
                  <a:srgbClr val="D2CB6C"/>
                </a:buClr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lr>
                  <a:srgbClr val="95A39D"/>
                </a:buClr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ko-KR" altLang="en-US" sz="1000" b="1" smtClean="0">
                  <a:latin typeface="맑은 고딕" panose="020B0503020000020004" pitchFamily="50" charset="-127"/>
                </a:rPr>
                <a:t>광복</a:t>
              </a:r>
              <a:r>
                <a:rPr lang="en-US" altLang="ko-KR" sz="1000" b="1" smtClean="0">
                  <a:latin typeface="맑은 고딕" panose="020B0503020000020004" pitchFamily="50" charset="-127"/>
                </a:rPr>
                <a:t>70</a:t>
              </a:r>
              <a:r>
                <a:rPr lang="ko-KR" altLang="en-US" sz="1000" b="1" smtClean="0">
                  <a:latin typeface="맑은 고딕" panose="020B0503020000020004" pitchFamily="50" charset="-127"/>
                </a:rPr>
                <a:t>주년전야제</a:t>
              </a:r>
              <a:endParaRPr lang="ko-KR" altLang="en-US" sz="1000" b="1">
                <a:latin typeface="맑은 고딕" panose="020B0503020000020004" pitchFamily="50" charset="-127"/>
              </a:endParaRPr>
            </a:p>
          </p:txBody>
        </p:sp>
        <p:sp>
          <p:nvSpPr>
            <p:cNvPr id="91" name="TextBox 11"/>
            <p:cNvSpPr txBox="1">
              <a:spLocks noChangeArrowheads="1"/>
            </p:cNvSpPr>
            <p:nvPr/>
          </p:nvSpPr>
          <p:spPr bwMode="auto">
            <a:xfrm>
              <a:off x="8580706" y="4324204"/>
              <a:ext cx="2052229" cy="38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latinLnBrk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lr>
                  <a:srgbClr val="D2CB6C"/>
                </a:buClr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lr>
                  <a:srgbClr val="95A39D"/>
                </a:buClr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ko-KR" altLang="en-US" sz="1000" b="1" smtClean="0">
                  <a:latin typeface="맑은 고딕" panose="020B0503020000020004" pitchFamily="50" charset="-127"/>
                </a:rPr>
                <a:t>제천국제음악영화제</a:t>
              </a:r>
              <a:endParaRPr lang="en-US" altLang="ko-KR" sz="1000" b="1" smtClean="0">
                <a:latin typeface="맑은 고딕" panose="020B0503020000020004" pitchFamily="50" charset="-127"/>
              </a:endParaRPr>
            </a:p>
          </p:txBody>
        </p:sp>
      </p:grpSp>
      <p:pic>
        <p:nvPicPr>
          <p:cNvPr id="6" name="그림 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628" y="1528489"/>
            <a:ext cx="1583597" cy="463186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935" y="1518964"/>
            <a:ext cx="1293771" cy="525147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392" y="5561803"/>
            <a:ext cx="1222890" cy="632616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789" y="1655391"/>
            <a:ext cx="1899842" cy="48757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836" y="1398175"/>
            <a:ext cx="1676634" cy="590632"/>
          </a:xfrm>
          <a:prstGeom prst="rect">
            <a:avLst/>
          </a:prstGeom>
        </p:spPr>
      </p:pic>
      <p:sp>
        <p:nvSpPr>
          <p:cNvPr id="46" name="TextBox 11"/>
          <p:cNvSpPr txBox="1">
            <a:spLocks noChangeArrowheads="1"/>
          </p:cNvSpPr>
          <p:nvPr/>
        </p:nvSpPr>
        <p:spPr bwMode="auto">
          <a:xfrm>
            <a:off x="4778836" y="2020250"/>
            <a:ext cx="18573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rgbClr val="D2CB6C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95A39D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1000" b="1" smtClean="0">
                <a:latin typeface="맑은 고딕" panose="020B0503020000020004" pitchFamily="50" charset="-127"/>
              </a:rPr>
              <a:t>2017</a:t>
            </a:r>
            <a:r>
              <a:rPr lang="ko-KR" altLang="en-US" sz="1000" b="1" smtClean="0">
                <a:latin typeface="맑은 고딕" panose="020B0503020000020004" pitchFamily="50" charset="-127"/>
              </a:rPr>
              <a:t>삼성생명 연도상시상식</a:t>
            </a:r>
            <a:endParaRPr lang="en-US" altLang="ko-KR" sz="1000" b="1" smtClean="0"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416490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0" name="Text Box 29"/>
          <p:cNvSpPr txBox="1">
            <a:spLocks noChangeArrowheads="1"/>
          </p:cNvSpPr>
          <p:nvPr/>
        </p:nvSpPr>
        <p:spPr bwMode="auto">
          <a:xfrm>
            <a:off x="647700" y="476250"/>
            <a:ext cx="2016125" cy="396875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000" smtClean="0">
                <a:latin typeface="HY울릉도B" pitchFamily="18" charset="-127"/>
                <a:ea typeface="HY울릉도B" pitchFamily="18" charset="-127"/>
              </a:rPr>
              <a:t>행사실적</a:t>
            </a:r>
            <a:endParaRPr lang="en-US" altLang="ko-KR" sz="2000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22" name="TextBox 9"/>
          <p:cNvSpPr txBox="1">
            <a:spLocks noChangeArrowheads="1"/>
          </p:cNvSpPr>
          <p:nvPr/>
        </p:nvSpPr>
        <p:spPr bwMode="auto">
          <a:xfrm>
            <a:off x="5241036" y="6061624"/>
            <a:ext cx="28010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rgbClr val="D2CB6C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95A39D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1200">
                <a:latin typeface="HY헤드라인M" pitchFamily="18" charset="-127"/>
                <a:ea typeface="HY헤드라인M" pitchFamily="18" charset="-127"/>
              </a:rPr>
              <a:t>2014 20</a:t>
            </a:r>
            <a:r>
              <a:rPr lang="ko-KR" altLang="en-US" sz="1200">
                <a:latin typeface="HY헤드라인M" pitchFamily="18" charset="-127"/>
                <a:ea typeface="HY헤드라인M" pitchFamily="18" charset="-127"/>
              </a:rPr>
              <a:t>주년 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드림콘서트 </a:t>
            </a:r>
            <a:endParaRPr lang="en-US" altLang="ko-KR" sz="1200">
              <a:latin typeface="HY헤드라인M" pitchFamily="18" charset="-127"/>
              <a:ea typeface="HY헤드라인M" pitchFamily="18" charset="-127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상암월드컵경기장</a:t>
            </a: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20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222" y="3963149"/>
            <a:ext cx="3662654" cy="2032044"/>
          </a:xfrm>
          <a:prstGeom prst="rect">
            <a:avLst/>
          </a:prstGeom>
        </p:spPr>
      </p:pic>
      <p:sp>
        <p:nvSpPr>
          <p:cNvPr id="24" name="TextBox 9"/>
          <p:cNvSpPr txBox="1">
            <a:spLocks noChangeArrowheads="1"/>
          </p:cNvSpPr>
          <p:nvPr/>
        </p:nvSpPr>
        <p:spPr bwMode="auto">
          <a:xfrm>
            <a:off x="1326214" y="6061624"/>
            <a:ext cx="28010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rgbClr val="D2CB6C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95A39D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2015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 드림콘서트</a:t>
            </a:r>
            <a:endParaRPr lang="en-US" altLang="ko-KR" sz="1200" smtClean="0">
              <a:latin typeface="HY헤드라인M" pitchFamily="18" charset="-127"/>
              <a:ea typeface="HY헤드라인M" pitchFamily="18" charset="-127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상암월드컵경기장</a:t>
            </a: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20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5" name="그림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29" y="3944098"/>
            <a:ext cx="3453197" cy="2032044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222" y="1094655"/>
            <a:ext cx="3515712" cy="2037921"/>
          </a:xfrm>
          <a:prstGeom prst="rect">
            <a:avLst/>
          </a:prstGeom>
        </p:spPr>
      </p:pic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5167565" y="3132576"/>
            <a:ext cx="28010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rgbClr val="D2CB6C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95A39D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2016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 드림콘서트</a:t>
            </a:r>
            <a:endParaRPr lang="en-US" altLang="ko-KR" sz="1200" smtClean="0">
              <a:latin typeface="HY헤드라인M" pitchFamily="18" charset="-127"/>
              <a:ea typeface="HY헤드라인M" pitchFamily="18" charset="-127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상암월드컵경기장</a:t>
            </a: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20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29" y="1094654"/>
            <a:ext cx="3453197" cy="2268753"/>
          </a:xfrm>
          <a:prstGeom prst="rect">
            <a:avLst/>
          </a:prstGeom>
        </p:spPr>
      </p:pic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1326214" y="3363408"/>
            <a:ext cx="28010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rgbClr val="D2CB6C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95A39D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2016 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부산원아시아페스티벌</a:t>
            </a:r>
            <a:endParaRPr lang="en-US" altLang="ko-KR" sz="1200" smtClean="0">
              <a:latin typeface="HY헤드라인M" pitchFamily="18" charset="-127"/>
              <a:ea typeface="HY헤드라인M" pitchFamily="18" charset="-127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개막</a:t>
            </a:r>
            <a:r>
              <a:rPr lang="ko-KR" altLang="en-US" sz="1200">
                <a:latin typeface="HY헤드라인M" pitchFamily="18" charset="-127"/>
                <a:ea typeface="HY헤드라인M" pitchFamily="18" charset="-127"/>
              </a:rPr>
              <a:t>식</a:t>
            </a:r>
          </a:p>
        </p:txBody>
      </p:sp>
    </p:spTree>
    <p:extLst>
      <p:ext uri="{BB962C8B-B14F-4D97-AF65-F5344CB8AC3E}">
        <p14:creationId xmlns:p14="http://schemas.microsoft.com/office/powerpoint/2010/main" val="37868833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0" name="Text Box 29"/>
          <p:cNvSpPr txBox="1">
            <a:spLocks noChangeArrowheads="1"/>
          </p:cNvSpPr>
          <p:nvPr/>
        </p:nvSpPr>
        <p:spPr bwMode="auto">
          <a:xfrm>
            <a:off x="647700" y="476250"/>
            <a:ext cx="2016125" cy="396875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000" smtClean="0">
                <a:latin typeface="HY울릉도B" pitchFamily="18" charset="-127"/>
                <a:ea typeface="HY울릉도B" pitchFamily="18" charset="-127"/>
              </a:rPr>
              <a:t>행사실적</a:t>
            </a:r>
            <a:endParaRPr lang="en-US" altLang="ko-KR" sz="2000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21" name="TextBox 9"/>
          <p:cNvSpPr txBox="1">
            <a:spLocks noChangeArrowheads="1"/>
          </p:cNvSpPr>
          <p:nvPr/>
        </p:nvSpPr>
        <p:spPr bwMode="auto">
          <a:xfrm>
            <a:off x="1259631" y="6128048"/>
            <a:ext cx="28010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rgbClr val="D2CB6C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95A39D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그랜드한류페스티벌</a:t>
            </a:r>
            <a:endParaRPr lang="en-US" altLang="ko-KR" sz="1200" smtClean="0">
              <a:latin typeface="HY헤드라인M" pitchFamily="18" charset="-127"/>
              <a:ea typeface="HY헤드라인M" pitchFamily="18" charset="-127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잠실주경기장</a:t>
            </a: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2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4" name="TextBox 9"/>
          <p:cNvSpPr txBox="1">
            <a:spLocks noChangeArrowheads="1"/>
          </p:cNvSpPr>
          <p:nvPr/>
        </p:nvSpPr>
        <p:spPr bwMode="auto">
          <a:xfrm>
            <a:off x="5310831" y="3233168"/>
            <a:ext cx="28010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rgbClr val="D2CB6C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95A39D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원나잇카니발</a:t>
            </a:r>
            <a:endParaRPr lang="en-US" altLang="ko-KR" sz="1200" smtClean="0">
              <a:latin typeface="HY헤드라인M" pitchFamily="18" charset="-127"/>
              <a:ea typeface="HY헤드라인M" pitchFamily="18" charset="-127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고척스카이</a:t>
            </a:r>
            <a:r>
              <a:rPr lang="ko-KR" altLang="en-US" sz="1200">
                <a:latin typeface="HY헤드라인M" pitchFamily="18" charset="-127"/>
                <a:ea typeface="HY헤드라인M" pitchFamily="18" charset="-127"/>
              </a:rPr>
              <a:t>돔</a:t>
            </a: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20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144" y="1022243"/>
            <a:ext cx="3200400" cy="2133600"/>
          </a:xfrm>
          <a:prstGeom prst="rect">
            <a:avLst/>
          </a:prstGeom>
        </p:spPr>
      </p:pic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1256056" y="3217034"/>
            <a:ext cx="28010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rgbClr val="D2CB6C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95A39D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월드</a:t>
            </a: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DJ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페스티벌 총관객 </a:t>
            </a: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30000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명규모</a:t>
            </a:r>
            <a:endParaRPr lang="en-US" altLang="ko-KR" sz="1200" smtClean="0">
              <a:latin typeface="HY헤드라인M" pitchFamily="18" charset="-127"/>
              <a:ea typeface="HY헤드라인M" pitchFamily="18" charset="-127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2007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년</a:t>
            </a: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~2016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년까지 총</a:t>
            </a: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10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회</a:t>
            </a:r>
            <a:endParaRPr lang="en-US" altLang="ko-KR" sz="1200" smtClean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956" y="3732933"/>
            <a:ext cx="3508375" cy="233891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144" y="3694832"/>
            <a:ext cx="3200400" cy="2377017"/>
          </a:xfrm>
          <a:prstGeom prst="rect">
            <a:avLst/>
          </a:prstGeom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310831" y="6128048"/>
            <a:ext cx="28010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rgbClr val="D2CB6C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95A39D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2015 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아시아문화축제</a:t>
            </a:r>
            <a:endParaRPr lang="en-US" altLang="ko-KR" sz="1200" smtClean="0">
              <a:latin typeface="HY헤드라인M" pitchFamily="18" charset="-127"/>
              <a:ea typeface="HY헤드라인M" pitchFamily="18" charset="-127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고척스카이돔</a:t>
            </a: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20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956" y="1041293"/>
            <a:ext cx="3508375" cy="21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1727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0" name="Text Box 29"/>
          <p:cNvSpPr txBox="1">
            <a:spLocks noChangeArrowheads="1"/>
          </p:cNvSpPr>
          <p:nvPr/>
        </p:nvSpPr>
        <p:spPr bwMode="auto">
          <a:xfrm>
            <a:off x="647700" y="476250"/>
            <a:ext cx="2016125" cy="396875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000" smtClean="0">
                <a:latin typeface="HY울릉도B" pitchFamily="18" charset="-127"/>
                <a:ea typeface="HY울릉도B" pitchFamily="18" charset="-127"/>
              </a:rPr>
              <a:t>주요행사실적</a:t>
            </a:r>
            <a:endParaRPr lang="en-US" altLang="ko-KR" sz="2000"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1265396" y="6057892"/>
            <a:ext cx="29389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rgbClr val="D2CB6C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95A39D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제천국제음악영화제</a:t>
            </a:r>
            <a:endParaRPr lang="en-US" altLang="ko-KR" sz="1200" smtClean="0">
              <a:latin typeface="HY헤드라인M" pitchFamily="18" charset="-127"/>
              <a:ea typeface="HY헤드라인M" pitchFamily="18" charset="-127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2005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년</a:t>
            </a: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회부터 현재</a:t>
            </a: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11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회중 총</a:t>
            </a: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9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회</a:t>
            </a:r>
            <a:endParaRPr lang="ko-KR" altLang="en-US" sz="12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0" name="TextBox 9"/>
          <p:cNvSpPr txBox="1">
            <a:spLocks noChangeArrowheads="1"/>
          </p:cNvSpPr>
          <p:nvPr/>
        </p:nvSpPr>
        <p:spPr bwMode="auto">
          <a:xfrm>
            <a:off x="5465904" y="6086465"/>
            <a:ext cx="29389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rgbClr val="D2CB6C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95A39D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2015 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서울모터쇼</a:t>
            </a:r>
            <a:endParaRPr lang="en-US" altLang="ko-KR" sz="1200" smtClean="0">
              <a:latin typeface="HY헤드라인M" pitchFamily="18" charset="-127"/>
              <a:ea typeface="HY헤드라인M" pitchFamily="18" charset="-127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일산킨텍스</a:t>
            </a: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20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1" y="3830634"/>
            <a:ext cx="3477250" cy="2141541"/>
          </a:xfrm>
          <a:prstGeom prst="rect">
            <a:avLst/>
          </a:prstGeom>
        </p:spPr>
      </p:pic>
      <p:sp>
        <p:nvSpPr>
          <p:cNvPr id="24" name="TextBox 9"/>
          <p:cNvSpPr txBox="1">
            <a:spLocks noChangeArrowheads="1"/>
          </p:cNvSpPr>
          <p:nvPr/>
        </p:nvSpPr>
        <p:spPr bwMode="auto">
          <a:xfrm>
            <a:off x="1265396" y="3290810"/>
            <a:ext cx="29389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rgbClr val="D2CB6C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95A39D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광복</a:t>
            </a: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70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주년 경축전야제</a:t>
            </a:r>
            <a:endParaRPr lang="en-US" altLang="ko-KR" sz="1200" smtClean="0">
              <a:latin typeface="HY헤드라인M" pitchFamily="18" charset="-127"/>
              <a:ea typeface="HY헤드라인M" pitchFamily="18" charset="-127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서울시청앞광장</a:t>
            </a: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20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151" y="3859209"/>
            <a:ext cx="3456300" cy="2141541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12" y="1127756"/>
            <a:ext cx="4320520" cy="2128838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301" y="1039558"/>
            <a:ext cx="3477250" cy="2281076"/>
          </a:xfrm>
          <a:prstGeom prst="rect">
            <a:avLst/>
          </a:prstGeom>
        </p:spPr>
      </p:pic>
      <p:sp>
        <p:nvSpPr>
          <p:cNvPr id="14" name="TextBox 9"/>
          <p:cNvSpPr txBox="1">
            <a:spLocks noChangeArrowheads="1"/>
          </p:cNvSpPr>
          <p:nvPr/>
        </p:nvSpPr>
        <p:spPr bwMode="auto">
          <a:xfrm>
            <a:off x="5380196" y="3357485"/>
            <a:ext cx="29389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rgbClr val="D2CB6C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95A39D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한</a:t>
            </a: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브라질 한류패션쇼</a:t>
            </a:r>
            <a:endParaRPr lang="en-US" altLang="ko-KR" sz="1200" smtClean="0">
              <a:latin typeface="HY헤드라인M" pitchFamily="18" charset="-127"/>
              <a:ea typeface="HY헤드라인M" pitchFamily="18" charset="-127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200" smtClean="0">
                <a:latin typeface="HY헤드라인M" pitchFamily="18" charset="-127"/>
                <a:ea typeface="HY헤드라인M" pitchFamily="18" charset="-127"/>
              </a:rPr>
              <a:t>브라질 상파울루</a:t>
            </a:r>
            <a:r>
              <a:rPr lang="en-US" altLang="ko-KR" sz="120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20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0" name="Text Box 29"/>
          <p:cNvSpPr txBox="1">
            <a:spLocks noChangeArrowheads="1"/>
          </p:cNvSpPr>
          <p:nvPr/>
        </p:nvSpPr>
        <p:spPr bwMode="auto">
          <a:xfrm>
            <a:off x="647700" y="476250"/>
            <a:ext cx="3228975" cy="400110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sz="2000" smtClean="0">
                <a:latin typeface="HY울릉도B" pitchFamily="18" charset="-127"/>
                <a:ea typeface="HY울릉도B" pitchFamily="18" charset="-127"/>
              </a:rPr>
              <a:t>주요방송프로그램프로필</a:t>
            </a:r>
            <a:endParaRPr lang="en-US" altLang="ko-KR" sz="2000">
              <a:latin typeface="HY울릉도B" pitchFamily="18" charset="-127"/>
              <a:ea typeface="HY울릉도B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858424" y="3056363"/>
            <a:ext cx="7353339" cy="1948717"/>
            <a:chOff x="1009650" y="2690813"/>
            <a:chExt cx="7739063" cy="2324640"/>
          </a:xfrm>
        </p:grpSpPr>
        <p:grpSp>
          <p:nvGrpSpPr>
            <p:cNvPr id="56" name="그룹 5"/>
            <p:cNvGrpSpPr>
              <a:grpSpLocks/>
            </p:cNvGrpSpPr>
            <p:nvPr/>
          </p:nvGrpSpPr>
          <p:grpSpPr bwMode="auto">
            <a:xfrm>
              <a:off x="1009650" y="2690813"/>
              <a:ext cx="7739063" cy="2324640"/>
              <a:chOff x="1009650" y="2636912"/>
              <a:chExt cx="7739063" cy="2323839"/>
            </a:xfrm>
          </p:grpSpPr>
          <p:grpSp>
            <p:nvGrpSpPr>
              <p:cNvPr id="57" name="그룹 9"/>
              <p:cNvGrpSpPr>
                <a:grpSpLocks/>
              </p:cNvGrpSpPr>
              <p:nvPr/>
            </p:nvGrpSpPr>
            <p:grpSpPr bwMode="auto">
              <a:xfrm>
                <a:off x="1009650" y="2636912"/>
                <a:ext cx="7739063" cy="2304256"/>
                <a:chOff x="719509" y="836712"/>
                <a:chExt cx="7738691" cy="2081785"/>
              </a:xfrm>
            </p:grpSpPr>
            <p:sp>
              <p:nvSpPr>
                <p:cNvPr id="60" name="AutoShape 27"/>
                <p:cNvSpPr>
                  <a:spLocks noChangeArrowheads="1"/>
                </p:cNvSpPr>
                <p:nvPr/>
              </p:nvSpPr>
              <p:spPr bwMode="auto">
                <a:xfrm>
                  <a:off x="1077912" y="1191953"/>
                  <a:ext cx="7380288" cy="172654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28575">
                  <a:solidFill>
                    <a:srgbClr val="5197E5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lr>
                      <a:schemeClr val="accent1"/>
                    </a:buClr>
                    <a:buFont typeface="Arial" pitchFamily="34" charset="0"/>
                    <a:buChar char="•"/>
                    <a:defRPr sz="2200">
                      <a:solidFill>
                        <a:schemeClr val="tx1"/>
                      </a:solidFill>
                      <a:latin typeface="Calibri" pitchFamily="34" charset="0"/>
                      <a:ea typeface="맑은 고딕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lr>
                      <a:schemeClr val="accent2"/>
                    </a:buClr>
                    <a:buFont typeface="Arial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맑은 고딕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lr>
                      <a:srgbClr val="D2CB6C"/>
                    </a:buClr>
                    <a:buFont typeface="Arial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itchFamily="34" charset="0"/>
                      <a:ea typeface="맑은 고딕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lr>
                      <a:srgbClr val="95A39D"/>
                    </a:buClr>
                    <a:buFont typeface="Arial" pitchFamily="34" charset="0"/>
                    <a:buChar char="•"/>
                    <a:defRPr sz="1600">
                      <a:solidFill>
                        <a:schemeClr val="tx1"/>
                      </a:solidFill>
                      <a:latin typeface="Calibri" pitchFamily="34" charset="0"/>
                      <a:ea typeface="맑은 고딕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lr>
                      <a:srgbClr val="C89F5D"/>
                    </a:buClr>
                    <a:buFont typeface="Arial" pitchFamily="34" charset="0"/>
                    <a:buChar char="•"/>
                    <a:defRPr sz="1400">
                      <a:solidFill>
                        <a:schemeClr val="tx1"/>
                      </a:solidFill>
                      <a:latin typeface="Calibri" pitchFamily="34" charset="0"/>
                      <a:ea typeface="맑은 고딕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C89F5D"/>
                    </a:buClr>
                    <a:buFont typeface="Arial" pitchFamily="34" charset="0"/>
                    <a:buChar char="•"/>
                    <a:defRPr sz="1400">
                      <a:solidFill>
                        <a:schemeClr val="tx1"/>
                      </a:solidFill>
                      <a:latin typeface="Calibri" pitchFamily="34" charset="0"/>
                      <a:ea typeface="맑은 고딕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C89F5D"/>
                    </a:buClr>
                    <a:buFont typeface="Arial" pitchFamily="34" charset="0"/>
                    <a:buChar char="•"/>
                    <a:defRPr sz="1400">
                      <a:solidFill>
                        <a:schemeClr val="tx1"/>
                      </a:solidFill>
                      <a:latin typeface="Calibri" pitchFamily="34" charset="0"/>
                      <a:ea typeface="맑은 고딕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C89F5D"/>
                    </a:buClr>
                    <a:buFont typeface="Arial" pitchFamily="34" charset="0"/>
                    <a:buChar char="•"/>
                    <a:defRPr sz="1400">
                      <a:solidFill>
                        <a:schemeClr val="tx1"/>
                      </a:solidFill>
                      <a:latin typeface="Calibri" pitchFamily="34" charset="0"/>
                      <a:ea typeface="맑은 고딕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C89F5D"/>
                    </a:buClr>
                    <a:buFont typeface="Arial" pitchFamily="34" charset="0"/>
                    <a:buChar char="•"/>
                    <a:defRPr sz="1400">
                      <a:solidFill>
                        <a:schemeClr val="tx1"/>
                      </a:solidFill>
                      <a:latin typeface="Calibri" pitchFamily="34" charset="0"/>
                      <a:ea typeface="맑은 고딕" pitchFamily="50" charset="-127"/>
                    </a:defRPr>
                  </a:lvl9pPr>
                </a:lstStyle>
                <a:p>
                  <a:pPr eaLnBrk="1" hangingPunct="1">
                    <a:lnSpc>
                      <a:spcPct val="110000"/>
                    </a:lnSpc>
                    <a:spcBef>
                      <a:spcPct val="0"/>
                    </a:spcBef>
                    <a:buClrTx/>
                    <a:buFontTx/>
                    <a:buNone/>
                  </a:pPr>
                  <a:endParaRPr lang="en-US" altLang="ko-KR" sz="1200">
                    <a:solidFill>
                      <a:srgbClr val="2F2B20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  <p:grpSp>
              <p:nvGrpSpPr>
                <p:cNvPr id="61" name="그룹 11"/>
                <p:cNvGrpSpPr>
                  <a:grpSpLocks/>
                </p:cNvGrpSpPr>
                <p:nvPr/>
              </p:nvGrpSpPr>
              <p:grpSpPr bwMode="auto">
                <a:xfrm>
                  <a:off x="719509" y="836712"/>
                  <a:ext cx="4500563" cy="792088"/>
                  <a:chOff x="683704" y="962831"/>
                  <a:chExt cx="4500563" cy="792088"/>
                </a:xfrm>
              </p:grpSpPr>
              <p:pic>
                <p:nvPicPr>
                  <p:cNvPr id="62" name="Picture 25" descr="테두리버튼_파랑_대"/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83704" y="962831"/>
                    <a:ext cx="4500563" cy="79208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63" name="Rectangle 26"/>
                  <p:cNvSpPr>
                    <a:spLocks noChangeArrowheads="1"/>
                  </p:cNvSpPr>
                  <p:nvPr/>
                </p:nvSpPr>
                <p:spPr bwMode="auto">
                  <a:xfrm>
                    <a:off x="1151995" y="1222337"/>
                    <a:ext cx="3158973" cy="3082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>
                    <a:lvl1pPr eaLnBrk="0" hangingPunct="0"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1" hangingPunct="1">
                      <a:lnSpc>
                        <a:spcPct val="90000"/>
                      </a:lnSpc>
                      <a:defRPr/>
                    </a:pPr>
                    <a:r>
                      <a:rPr lang="en-US" altLang="ko-KR" sz="1800" smtClean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Y헤드라인M" panose="02030600000101010101" pitchFamily="18" charset="-127"/>
                        <a:ea typeface="HY헤드라인M" panose="02030600000101010101" pitchFamily="18" charset="-127"/>
                      </a:rPr>
                      <a:t>2.  CJ E&amp;M </a:t>
                    </a:r>
                    <a:endParaRPr lang="ko-KR" altLang="en-US" sz="1800" smtClean="0">
                      <a:solidFill>
                        <a:srgbClr val="FFFFFF"/>
                      </a:solidFill>
                      <a:latin typeface="HY헤드라인M" panose="02030600000101010101" pitchFamily="18" charset="-127"/>
                      <a:ea typeface="HY헤드라인M" panose="02030600000101010101" pitchFamily="18" charset="-127"/>
                    </a:endParaRPr>
                  </a:p>
                </p:txBody>
              </p:sp>
            </p:grpSp>
          </p:grpSp>
          <p:sp>
            <p:nvSpPr>
              <p:cNvPr id="58" name="TextBox 57"/>
              <p:cNvSpPr txBox="1"/>
              <p:nvPr/>
            </p:nvSpPr>
            <p:spPr bwMode="auto">
              <a:xfrm>
                <a:off x="5557838" y="3088936"/>
                <a:ext cx="2941637" cy="187181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285750" indent="-285750" eaLnBrk="1" latinLnBrk="1" hangingPunct="1">
                  <a:buFont typeface="Wingdings" pitchFamily="2" charset="2"/>
                  <a:buChar char="l"/>
                  <a:defRPr/>
                </a:pPr>
                <a:r>
                  <a:rPr lang="ko-KR" altLang="en-US" sz="1600" smtClean="0">
                    <a:solidFill>
                      <a:srgbClr val="C89F5D">
                        <a:lumMod val="50000"/>
                      </a:srgbClr>
                    </a:solidFill>
                    <a:latin typeface="HY헤드라인M" pitchFamily="18" charset="-127"/>
                    <a:ea typeface="HY헤드라인M" pitchFamily="18" charset="-127"/>
                  </a:rPr>
                  <a:t>프로듀스</a:t>
                </a:r>
                <a:r>
                  <a:rPr lang="en-US" altLang="ko-KR" sz="1600" smtClean="0">
                    <a:solidFill>
                      <a:srgbClr val="C89F5D">
                        <a:lumMod val="50000"/>
                      </a:srgbClr>
                    </a:solidFill>
                    <a:latin typeface="HY헤드라인M" pitchFamily="18" charset="-127"/>
                    <a:ea typeface="HY헤드라인M" pitchFamily="18" charset="-127"/>
                  </a:rPr>
                  <a:t>101 </a:t>
                </a:r>
                <a:r>
                  <a:rPr lang="ko-KR" altLang="en-US" sz="1600" smtClean="0">
                    <a:solidFill>
                      <a:srgbClr val="C89F5D">
                        <a:lumMod val="50000"/>
                      </a:srgbClr>
                    </a:solidFill>
                    <a:latin typeface="HY헤드라인M" pitchFamily="18" charset="-127"/>
                    <a:ea typeface="HY헤드라인M" pitchFamily="18" charset="-127"/>
                  </a:rPr>
                  <a:t>시즌</a:t>
                </a:r>
                <a:r>
                  <a:rPr lang="en-US" altLang="ko-KR" sz="1600" smtClean="0">
                    <a:solidFill>
                      <a:srgbClr val="C89F5D">
                        <a:lumMod val="50000"/>
                      </a:srgbClr>
                    </a:solidFill>
                    <a:latin typeface="HY헤드라인M" pitchFamily="18" charset="-127"/>
                    <a:ea typeface="HY헤드라인M" pitchFamily="18" charset="-127"/>
                  </a:rPr>
                  <a:t>1,2</a:t>
                </a:r>
              </a:p>
              <a:p>
                <a:pPr marL="285750" lvl="0" indent="-285750">
                  <a:buFont typeface="Wingdings" pitchFamily="2" charset="2"/>
                  <a:buChar char="l"/>
                  <a:defRPr/>
                </a:pPr>
                <a:r>
                  <a:rPr lang="ko-KR" altLang="en-US" sz="1600">
                    <a:solidFill>
                      <a:srgbClr val="C89F5D">
                        <a:lumMod val="50000"/>
                      </a:srgbClr>
                    </a:solidFill>
                    <a:latin typeface="HY헤드라인M" pitchFamily="18" charset="-127"/>
                    <a:ea typeface="HY헤드라인M" pitchFamily="18" charset="-127"/>
                  </a:rPr>
                  <a:t>쇼미더머니 </a:t>
                </a:r>
                <a:r>
                  <a:rPr lang="ko-KR" altLang="en-US" sz="1600">
                    <a:solidFill>
                      <a:srgbClr val="C89F5D">
                        <a:lumMod val="50000"/>
                      </a:srgbClr>
                    </a:solidFill>
                    <a:latin typeface="HY헤드라인M" pitchFamily="18" charset="-127"/>
                    <a:ea typeface="HY헤드라인M" pitchFamily="18" charset="-127"/>
                  </a:rPr>
                  <a:t>시즌</a:t>
                </a:r>
                <a:r>
                  <a:rPr lang="en-US" altLang="ko-KR" sz="1600" smtClean="0">
                    <a:solidFill>
                      <a:srgbClr val="C89F5D">
                        <a:lumMod val="50000"/>
                      </a:srgbClr>
                    </a:solidFill>
                    <a:latin typeface="HY헤드라인M" pitchFamily="18" charset="-127"/>
                    <a:ea typeface="HY헤드라인M" pitchFamily="18" charset="-127"/>
                  </a:rPr>
                  <a:t>2,3,4</a:t>
                </a:r>
                <a:endParaRPr lang="en-US" altLang="ko-KR" sz="1600" smtClean="0">
                  <a:solidFill>
                    <a:srgbClr val="C89F5D">
                      <a:lumMod val="50000"/>
                    </a:srgbClr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marL="285750" indent="-285750" eaLnBrk="1" latinLnBrk="1" hangingPunct="1">
                  <a:buFont typeface="Wingdings" pitchFamily="2" charset="2"/>
                  <a:buChar char="l"/>
                  <a:defRPr/>
                </a:pPr>
                <a:r>
                  <a:rPr lang="ko-KR" altLang="en-US" sz="1600" smtClean="0">
                    <a:solidFill>
                      <a:srgbClr val="C89F5D">
                        <a:lumMod val="50000"/>
                      </a:srgbClr>
                    </a:solidFill>
                    <a:latin typeface="HY헤드라인M" pitchFamily="18" charset="-127"/>
                    <a:ea typeface="HY헤드라인M" pitchFamily="18" charset="-127"/>
                  </a:rPr>
                  <a:t>겟잇뷰티</a:t>
                </a:r>
                <a:endParaRPr lang="en-US" altLang="ko-KR" sz="1600" dirty="0">
                  <a:solidFill>
                    <a:srgbClr val="C89F5D">
                      <a:lumMod val="50000"/>
                    </a:srgbClr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marL="285750" indent="-285750" eaLnBrk="1" latinLnBrk="1" hangingPunct="1">
                  <a:buFont typeface="Wingdings" pitchFamily="2" charset="2"/>
                  <a:buChar char="l"/>
                  <a:defRPr/>
                </a:pPr>
                <a:r>
                  <a:rPr lang="ko-KR" altLang="en-US" sz="1600" smtClean="0">
                    <a:solidFill>
                      <a:srgbClr val="C89F5D">
                        <a:lumMod val="50000"/>
                      </a:srgbClr>
                    </a:solidFill>
                    <a:latin typeface="HY헤드라인M" pitchFamily="18" charset="-127"/>
                    <a:ea typeface="HY헤드라인M" pitchFamily="18" charset="-127"/>
                  </a:rPr>
                  <a:t>더 지니어스</a:t>
                </a:r>
                <a:endParaRPr lang="en-US" altLang="ko-KR" sz="1600" smtClean="0">
                  <a:solidFill>
                    <a:srgbClr val="C89F5D">
                      <a:lumMod val="50000"/>
                    </a:srgbClr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marL="285750" indent="-285750" eaLnBrk="1" latinLnBrk="1" hangingPunct="1">
                  <a:buFont typeface="Wingdings" pitchFamily="2" charset="2"/>
                  <a:buChar char="l"/>
                  <a:defRPr/>
                </a:pPr>
                <a:r>
                  <a:rPr lang="ko-KR" altLang="en-US" sz="1600" smtClean="0">
                    <a:solidFill>
                      <a:srgbClr val="C89F5D">
                        <a:lumMod val="50000"/>
                      </a:srgbClr>
                    </a:solidFill>
                    <a:latin typeface="HY헤드라인M" pitchFamily="18" charset="-127"/>
                    <a:ea typeface="HY헤드라인M" pitchFamily="18" charset="-127"/>
                  </a:rPr>
                  <a:t>다이어트마스터</a:t>
                </a:r>
                <a:endParaRPr lang="en-US" altLang="ko-KR" sz="1600">
                  <a:solidFill>
                    <a:srgbClr val="C89F5D">
                      <a:lumMod val="50000"/>
                    </a:srgbClr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marL="285750" indent="-285750" eaLnBrk="1" latinLnBrk="1" hangingPunct="1">
                  <a:buFont typeface="Wingdings" pitchFamily="2" charset="2"/>
                  <a:buChar char="l"/>
                  <a:defRPr/>
                </a:pPr>
                <a:r>
                  <a:rPr lang="ko-KR" altLang="en-US" sz="1600" smtClean="0">
                    <a:solidFill>
                      <a:srgbClr val="C89F5D">
                        <a:lumMod val="50000"/>
                      </a:srgbClr>
                    </a:solidFill>
                    <a:latin typeface="HY헤드라인M" pitchFamily="18" charset="-127"/>
                    <a:ea typeface="HY헤드라인M" pitchFamily="18" charset="-127"/>
                  </a:rPr>
                  <a:t>렛미인</a:t>
                </a:r>
                <a:endParaRPr lang="en-US" altLang="ko-KR" sz="1600">
                  <a:solidFill>
                    <a:srgbClr val="C89F5D">
                      <a:lumMod val="50000"/>
                    </a:srgbClr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pic>
          <p:nvPicPr>
            <p:cNvPr id="64" name="그림 6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5684" y="3520801"/>
              <a:ext cx="1438274" cy="1438274"/>
            </a:xfrm>
            <a:prstGeom prst="rect">
              <a:avLst/>
            </a:prstGeom>
          </p:spPr>
        </p:pic>
      </p:grpSp>
      <p:grpSp>
        <p:nvGrpSpPr>
          <p:cNvPr id="6" name="그룹 5"/>
          <p:cNvGrpSpPr/>
          <p:nvPr/>
        </p:nvGrpSpPr>
        <p:grpSpPr>
          <a:xfrm>
            <a:off x="858424" y="939408"/>
            <a:ext cx="7353339" cy="1976407"/>
            <a:chOff x="858424" y="939408"/>
            <a:chExt cx="7598035" cy="2137167"/>
          </a:xfrm>
        </p:grpSpPr>
        <p:sp>
          <p:nvSpPr>
            <p:cNvPr id="52" name="AutoShape 27"/>
            <p:cNvSpPr>
              <a:spLocks noChangeArrowheads="1"/>
            </p:cNvSpPr>
            <p:nvPr/>
          </p:nvSpPr>
          <p:spPr bwMode="auto">
            <a:xfrm>
              <a:off x="1210313" y="1298424"/>
              <a:ext cx="7246146" cy="177815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5197E5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lr>
                  <a:srgbClr val="D2CB6C"/>
                </a:buClr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lr>
                  <a:srgbClr val="95A39D"/>
                </a:buClr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ko-KR" sz="1200">
                <a:solidFill>
                  <a:srgbClr val="2F2B2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grpSp>
          <p:nvGrpSpPr>
            <p:cNvPr id="53" name="그룹 28"/>
            <p:cNvGrpSpPr>
              <a:grpSpLocks/>
            </p:cNvGrpSpPr>
            <p:nvPr/>
          </p:nvGrpSpPr>
          <p:grpSpPr bwMode="auto">
            <a:xfrm>
              <a:off x="858424" y="939408"/>
              <a:ext cx="4418762" cy="800504"/>
              <a:chOff x="683704" y="962831"/>
              <a:chExt cx="4500563" cy="792088"/>
            </a:xfrm>
          </p:grpSpPr>
          <p:pic>
            <p:nvPicPr>
              <p:cNvPr id="54" name="Picture 25" descr="테두리버튼_파랑_대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704" y="962831"/>
                <a:ext cx="4500563" cy="7920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5" name="Rectangle 26"/>
              <p:cNvSpPr>
                <a:spLocks noChangeArrowheads="1"/>
              </p:cNvSpPr>
              <p:nvPr/>
            </p:nvSpPr>
            <p:spPr bwMode="auto">
              <a:xfrm>
                <a:off x="1152091" y="1223180"/>
                <a:ext cx="3159621" cy="3079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eaLnBrk="1" latinLnBrk="1" hangingPunct="1">
                  <a:lnSpc>
                    <a:spcPct val="90000"/>
                  </a:lnSpc>
                  <a:defRPr/>
                </a:pPr>
                <a:r>
                  <a:rPr lang="en-US" altLang="ko-KR" sz="180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Y헤드라인M" panose="02030600000101010101" pitchFamily="18" charset="-127"/>
                    <a:ea typeface="HY헤드라인M" panose="02030600000101010101" pitchFamily="18" charset="-127"/>
                  </a:rPr>
                  <a:t>1.  SBS, SBSMTV</a:t>
                </a:r>
                <a:endParaRPr lang="ko-KR" altLang="en-US" sz="1800" smtClean="0">
                  <a:solidFill>
                    <a:srgbClr val="FFFFFF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pic>
          <p:nvPicPr>
            <p:cNvPr id="48" name="그림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9132" y="1769658"/>
              <a:ext cx="1700079" cy="783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TextBox 19"/>
            <p:cNvSpPr txBox="1">
              <a:spLocks noChangeArrowheads="1"/>
            </p:cNvSpPr>
            <p:nvPr/>
          </p:nvSpPr>
          <p:spPr bwMode="auto">
            <a:xfrm>
              <a:off x="3656681" y="2695736"/>
              <a:ext cx="1620505" cy="29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latinLnBrk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lr>
                  <a:srgbClr val="D2CB6C"/>
                </a:buClr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lr>
                  <a:srgbClr val="95A39D"/>
                </a:buClr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89F5D"/>
                </a:buClr>
                <a:buFont typeface="Arial" pitchFamily="34" charset="0"/>
                <a:buChar char="•"/>
                <a:defRPr sz="1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ko-KR" altLang="en-US" sz="1200" b="1">
                  <a:solidFill>
                    <a:srgbClr val="2F2B20"/>
                  </a:solidFill>
                  <a:latin typeface="HY헤드라인M" pitchFamily="18" charset="-127"/>
                  <a:ea typeface="HY헤드라인M" pitchFamily="18" charset="-127"/>
                </a:rPr>
                <a:t>라이브음악프로그램</a:t>
              </a:r>
            </a:p>
          </p:txBody>
        </p:sp>
        <p:sp>
          <p:nvSpPr>
            <p:cNvPr id="51" name="TextBox 50"/>
            <p:cNvSpPr txBox="1"/>
            <p:nvPr/>
          </p:nvSpPr>
          <p:spPr bwMode="auto">
            <a:xfrm>
              <a:off x="5383885" y="1669175"/>
              <a:ext cx="2888625" cy="10772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 eaLnBrk="1" latinLnBrk="1" hangingPunct="1">
                <a:buFont typeface="Wingdings" pitchFamily="2" charset="2"/>
                <a:buChar char="l"/>
                <a:defRPr/>
              </a:pPr>
              <a:r>
                <a:rPr lang="ko-KR" altLang="en-US" sz="1600" smtClean="0">
                  <a:solidFill>
                    <a:srgbClr val="C89F5D">
                      <a:lumMod val="50000"/>
                    </a:srgbClr>
                  </a:solidFill>
                  <a:latin typeface="HY헤드라인M" pitchFamily="18" charset="-127"/>
                  <a:ea typeface="HY헤드라인M" pitchFamily="18" charset="-127"/>
                </a:rPr>
                <a:t>드림콘서트</a:t>
              </a:r>
              <a:endParaRPr lang="en-US" altLang="ko-KR" sz="1600" smtClean="0">
                <a:solidFill>
                  <a:srgbClr val="C89F5D">
                    <a:lumMod val="50000"/>
                  </a:srgbClr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285750" indent="-285750" eaLnBrk="1" latinLnBrk="1" hangingPunct="1">
                <a:buFont typeface="Wingdings" pitchFamily="2" charset="2"/>
                <a:buChar char="l"/>
                <a:defRPr/>
              </a:pPr>
              <a:r>
                <a:rPr lang="en-US" altLang="ko-KR" sz="1600" smtClean="0">
                  <a:solidFill>
                    <a:srgbClr val="C89F5D">
                      <a:lumMod val="50000"/>
                    </a:srgbClr>
                  </a:solidFill>
                  <a:latin typeface="HY헤드라인M" pitchFamily="18" charset="-127"/>
                  <a:ea typeface="HY헤드라인M" pitchFamily="18" charset="-127"/>
                </a:rPr>
                <a:t>SBSMTV </a:t>
              </a:r>
              <a:r>
                <a:rPr lang="en-US" altLang="ko-KR" sz="1600" dirty="0">
                  <a:solidFill>
                    <a:srgbClr val="C89F5D">
                      <a:lumMod val="50000"/>
                    </a:srgbClr>
                  </a:solidFill>
                  <a:latin typeface="HY헤드라인M" pitchFamily="18" charset="-127"/>
                  <a:ea typeface="HY헤드라인M" pitchFamily="18" charset="-127"/>
                </a:rPr>
                <a:t>The Stage</a:t>
              </a:r>
            </a:p>
            <a:p>
              <a:pPr marL="285750" indent="-285750" eaLnBrk="1" latinLnBrk="1" hangingPunct="1">
                <a:buFont typeface="Wingdings" pitchFamily="2" charset="2"/>
                <a:buChar char="l"/>
                <a:defRPr/>
              </a:pPr>
              <a:r>
                <a:rPr lang="en-US" altLang="ko-KR" sz="1600">
                  <a:solidFill>
                    <a:srgbClr val="C89F5D">
                      <a:lumMod val="50000"/>
                    </a:srgbClr>
                  </a:solidFill>
                  <a:latin typeface="HY헤드라인M" pitchFamily="18" charset="-127"/>
                  <a:ea typeface="HY헤드라인M" pitchFamily="18" charset="-127"/>
                </a:rPr>
                <a:t>SBSMTV  </a:t>
              </a:r>
              <a:r>
                <a:rPr lang="en-US" altLang="ko-KR" sz="1600" dirty="0">
                  <a:solidFill>
                    <a:srgbClr val="C89F5D">
                      <a:lumMod val="50000"/>
                    </a:srgbClr>
                  </a:solidFill>
                  <a:latin typeface="HY헤드라인M" pitchFamily="18" charset="-127"/>
                  <a:ea typeface="HY헤드라인M" pitchFamily="18" charset="-127"/>
                </a:rPr>
                <a:t>The  SHOW</a:t>
              </a:r>
            </a:p>
            <a:p>
              <a:pPr marL="285750" indent="-285750" eaLnBrk="1" latinLnBrk="1" hangingPunct="1">
                <a:buFont typeface="Wingdings" pitchFamily="2" charset="2"/>
                <a:buChar char="l"/>
                <a:defRPr/>
              </a:pPr>
              <a:r>
                <a:rPr lang="en-US" altLang="ko-KR" sz="1600" dirty="0">
                  <a:solidFill>
                    <a:srgbClr val="C89F5D">
                      <a:lumMod val="50000"/>
                    </a:srgbClr>
                  </a:solidFill>
                  <a:latin typeface="HY헤드라인M" pitchFamily="18" charset="-127"/>
                  <a:ea typeface="HY헤드라인M" pitchFamily="18" charset="-127"/>
                </a:rPr>
                <a:t>MTV  MUSIC FEST</a:t>
              </a:r>
            </a:p>
          </p:txBody>
        </p:sp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6153" y="1769658"/>
              <a:ext cx="2037612" cy="1146157"/>
            </a:xfrm>
            <a:prstGeom prst="rect">
              <a:avLst/>
            </a:prstGeom>
          </p:spPr>
        </p:pic>
      </p:grpSp>
      <p:grpSp>
        <p:nvGrpSpPr>
          <p:cNvPr id="65" name="그룹 6"/>
          <p:cNvGrpSpPr>
            <a:grpSpLocks/>
          </p:cNvGrpSpPr>
          <p:nvPr/>
        </p:nvGrpSpPr>
        <p:grpSpPr bwMode="auto">
          <a:xfrm>
            <a:off x="858424" y="5012287"/>
            <a:ext cx="7353339" cy="1421838"/>
            <a:chOff x="1042988" y="4869160"/>
            <a:chExt cx="7737475" cy="1659531"/>
          </a:xfrm>
        </p:grpSpPr>
        <p:grpSp>
          <p:nvGrpSpPr>
            <p:cNvPr id="67" name="그룹 37"/>
            <p:cNvGrpSpPr>
              <a:grpSpLocks/>
            </p:cNvGrpSpPr>
            <p:nvPr/>
          </p:nvGrpSpPr>
          <p:grpSpPr bwMode="auto">
            <a:xfrm>
              <a:off x="1042988" y="4869160"/>
              <a:ext cx="7737475" cy="1659531"/>
              <a:chOff x="719509" y="836712"/>
              <a:chExt cx="7738691" cy="1659831"/>
            </a:xfrm>
          </p:grpSpPr>
          <p:sp>
            <p:nvSpPr>
              <p:cNvPr id="71" name="AutoShape 27"/>
              <p:cNvSpPr>
                <a:spLocks noChangeArrowheads="1"/>
              </p:cNvSpPr>
              <p:nvPr/>
            </p:nvSpPr>
            <p:spPr bwMode="auto">
              <a:xfrm>
                <a:off x="1077912" y="1191953"/>
                <a:ext cx="7380288" cy="130459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8575">
                <a:solidFill>
                  <a:srgbClr val="5197E5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lr>
                    <a:srgbClr val="D2CB6C"/>
                  </a:buClr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lr>
                    <a:srgbClr val="95A39D"/>
                  </a:buClr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89F5D"/>
                  </a:buClr>
                  <a:buFont typeface="Arial" pitchFamily="34" charset="0"/>
                  <a:buChar char="•"/>
                  <a:defRPr sz="1400">
                    <a:solidFill>
                      <a:schemeClr val="tx1"/>
                    </a:solidFill>
                    <a:latin typeface="Calibri" pitchFamily="34" charset="0"/>
                    <a:ea typeface="맑은 고딕" pitchFamily="50" charset="-127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Tx/>
                  <a:buFontTx/>
                  <a:buNone/>
                </a:pPr>
                <a:endParaRPr lang="en-US" altLang="ko-KR" sz="1200">
                  <a:solidFill>
                    <a:srgbClr val="2F2B20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grpSp>
            <p:nvGrpSpPr>
              <p:cNvPr id="72" name="그룹 41"/>
              <p:cNvGrpSpPr>
                <a:grpSpLocks/>
              </p:cNvGrpSpPr>
              <p:nvPr/>
            </p:nvGrpSpPr>
            <p:grpSpPr bwMode="auto">
              <a:xfrm>
                <a:off x="719509" y="836712"/>
                <a:ext cx="4500563" cy="792088"/>
                <a:chOff x="683704" y="962831"/>
                <a:chExt cx="4500563" cy="792088"/>
              </a:xfrm>
            </p:grpSpPr>
            <p:pic>
              <p:nvPicPr>
                <p:cNvPr id="73" name="Picture 25" descr="테두리버튼_파랑_대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3704" y="962831"/>
                  <a:ext cx="4500563" cy="7920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74" name="Rectangle 26"/>
                <p:cNvSpPr>
                  <a:spLocks noChangeArrowheads="1"/>
                </p:cNvSpPr>
                <p:nvPr/>
              </p:nvSpPr>
              <p:spPr bwMode="auto">
                <a:xfrm>
                  <a:off x="1152090" y="1223191"/>
                  <a:ext cx="3159621" cy="3079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굴림" panose="020B0600000101010101" pitchFamily="50" charset="-127"/>
                      <a:ea typeface="굴림" panose="020B0600000101010101" pitchFamily="50" charset="-127"/>
                    </a:defRPr>
                  </a:lvl9pPr>
                </a:lstStyle>
                <a:p>
                  <a:pPr eaLnBrk="1" latinLnBrk="1" hangingPunct="1">
                    <a:lnSpc>
                      <a:spcPct val="90000"/>
                    </a:lnSpc>
                    <a:defRPr/>
                  </a:pPr>
                  <a:r>
                    <a:rPr lang="en-US" altLang="ko-KR" sz="180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Y헤드라인M" panose="02030600000101010101" pitchFamily="18" charset="-127"/>
                      <a:ea typeface="HY헤드라인M" panose="02030600000101010101" pitchFamily="18" charset="-127"/>
                    </a:rPr>
                    <a:t>3. </a:t>
                  </a:r>
                  <a:r>
                    <a:rPr lang="ko-KR" altLang="en-US" sz="180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Y헤드라인M" panose="02030600000101010101" pitchFamily="18" charset="-127"/>
                      <a:ea typeface="HY헤드라인M" panose="02030600000101010101" pitchFamily="18" charset="-127"/>
                    </a:rPr>
                    <a:t>아리랑</a:t>
                  </a:r>
                  <a:r>
                    <a:rPr lang="en-US" altLang="ko-KR" sz="180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Y헤드라인M" panose="02030600000101010101" pitchFamily="18" charset="-127"/>
                      <a:ea typeface="HY헤드라인M" panose="02030600000101010101" pitchFamily="18" charset="-127"/>
                    </a:rPr>
                    <a:t>TV </a:t>
                  </a:r>
                  <a:endParaRPr lang="ko-KR" altLang="en-US" sz="1800" smtClean="0">
                    <a:solidFill>
                      <a:srgbClr val="FFFFFF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endParaRPr>
                </a:p>
              </p:txBody>
            </p:sp>
          </p:grpSp>
        </p:grpSp>
        <p:sp>
          <p:nvSpPr>
            <p:cNvPr id="68" name="TextBox 67"/>
            <p:cNvSpPr txBox="1"/>
            <p:nvPr/>
          </p:nvSpPr>
          <p:spPr bwMode="auto">
            <a:xfrm>
              <a:off x="5710238" y="5580258"/>
              <a:ext cx="2941637" cy="7650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 eaLnBrk="1" latinLnBrk="1" hangingPunct="1">
                <a:lnSpc>
                  <a:spcPct val="140000"/>
                </a:lnSpc>
                <a:buFont typeface="Wingdings" pitchFamily="2" charset="2"/>
                <a:buChar char="l"/>
                <a:defRPr/>
              </a:pPr>
              <a:r>
                <a:rPr lang="en-US" altLang="ko-KR" sz="1600" dirty="0">
                  <a:solidFill>
                    <a:srgbClr val="C89F5D">
                      <a:lumMod val="50000"/>
                    </a:srgbClr>
                  </a:solidFill>
                  <a:latin typeface="HY헤드라인M" pitchFamily="18" charset="-127"/>
                  <a:ea typeface="HY헤드라인M" pitchFamily="18" charset="-127"/>
                </a:rPr>
                <a:t>SIMPLY K-POP</a:t>
              </a:r>
            </a:p>
            <a:p>
              <a:pPr marL="285750" indent="-285750" eaLnBrk="1" latinLnBrk="1" hangingPunct="1">
                <a:lnSpc>
                  <a:spcPct val="140000"/>
                </a:lnSpc>
                <a:buFont typeface="Wingdings" pitchFamily="2" charset="2"/>
                <a:buChar char="l"/>
                <a:defRPr/>
              </a:pPr>
              <a:r>
                <a:rPr lang="ko-KR" altLang="en-US" sz="1600" dirty="0">
                  <a:solidFill>
                    <a:srgbClr val="C89F5D">
                      <a:lumMod val="50000"/>
                    </a:srgbClr>
                  </a:solidFill>
                  <a:latin typeface="HY헤드라인M" pitchFamily="18" charset="-127"/>
                  <a:ea typeface="HY헤드라인M" pitchFamily="18" charset="-127"/>
                </a:rPr>
                <a:t>애프터스쿨</a:t>
              </a:r>
              <a:endParaRPr lang="en-US" altLang="ko-KR" sz="1600" dirty="0">
                <a:solidFill>
                  <a:srgbClr val="C89F5D">
                    <a:lumMod val="50000"/>
                  </a:srgbClr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pic>
          <p:nvPicPr>
            <p:cNvPr id="69" name="그림 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14" t="22523" r="16373" b="23997"/>
            <a:stretch>
              <a:fillRect/>
            </a:stretch>
          </p:blipFill>
          <p:spPr bwMode="auto">
            <a:xfrm>
              <a:off x="1799692" y="5697252"/>
              <a:ext cx="1440160" cy="677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" name="그림 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8441" y="5576047"/>
              <a:ext cx="1187038" cy="897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" name="그림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030" y="3764298"/>
            <a:ext cx="1387621" cy="118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4995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 r:embed="rId1"/>
          <a:srcRect/>
          <a:stretch>
            <a:fillRect r="-8548"/>
          </a:stretch>
        </a:blip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울릉도M" pitchFamily="18" charset="-127"/>
            <a:ea typeface="HY울릉도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 r:embed="rId1"/>
          <a:srcRect/>
          <a:stretch>
            <a:fillRect r="-8548"/>
          </a:stretch>
        </a:blip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울릉도M" pitchFamily="18" charset="-127"/>
            <a:ea typeface="HY울릉도M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11689</TotalTime>
  <Words>1090</Words>
  <Application>Microsoft Office PowerPoint</Application>
  <PresentationFormat>화면 슬라이드 쇼(4:3)</PresentationFormat>
  <Paragraphs>461</Paragraphs>
  <Slides>26</Slides>
  <Notes>12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27" baseType="lpstr"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.</dc:creator>
  <cp:lastModifiedBy>JSW</cp:lastModifiedBy>
  <cp:revision>934</cp:revision>
  <dcterms:created xsi:type="dcterms:W3CDTF">2007-07-12T04:38:22Z</dcterms:created>
  <dcterms:modified xsi:type="dcterms:W3CDTF">2017-07-14T04:28:32Z</dcterms:modified>
</cp:coreProperties>
</file>